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319" r:id="rId2"/>
    <p:sldId id="320" r:id="rId3"/>
    <p:sldId id="321" r:id="rId4"/>
    <p:sldId id="322" r:id="rId5"/>
    <p:sldId id="323" r:id="rId6"/>
    <p:sldId id="324" r:id="rId7"/>
    <p:sldId id="325" r:id="rId8"/>
    <p:sldId id="326" r:id="rId9"/>
    <p:sldId id="327" r:id="rId10"/>
    <p:sldId id="328" r:id="rId11"/>
    <p:sldId id="329" r:id="rId12"/>
    <p:sldId id="330" r:id="rId13"/>
    <p:sldId id="331" r:id="rId14"/>
    <p:sldId id="332" r:id="rId15"/>
    <p:sldId id="333" r:id="rId16"/>
    <p:sldId id="334" r:id="rId17"/>
    <p:sldId id="335" r:id="rId18"/>
    <p:sldId id="336" r:id="rId19"/>
    <p:sldId id="337" r:id="rId20"/>
    <p:sldId id="338" r:id="rId21"/>
    <p:sldId id="339" r:id="rId22"/>
    <p:sldId id="340" r:id="rId23"/>
    <p:sldId id="341" r:id="rId24"/>
    <p:sldId id="345" r:id="rId25"/>
    <p:sldId id="344" r:id="rId26"/>
    <p:sldId id="342" r:id="rId27"/>
    <p:sldId id="343" r:id="rId28"/>
    <p:sldId id="346"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5E23"/>
    <a:srgbClr val="F15E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2" d="100"/>
          <a:sy n="102" d="100"/>
        </p:scale>
        <p:origin x="186" y="11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58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460470-3156-4A7E-AB69-6B7CFD49CCE4}" type="datetimeFigureOut">
              <a:rPr lang="en-US" smtClean="0"/>
              <a:t>10/27/2017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F6E642-BD65-47E9-9F79-1EDD32B0DDB3}" type="slidenum">
              <a:rPr lang="en-US" smtClean="0"/>
              <a:t>‹#›</a:t>
            </a:fld>
            <a:endParaRPr lang="en-US"/>
          </a:p>
        </p:txBody>
      </p:sp>
    </p:spTree>
    <p:extLst>
      <p:ext uri="{BB962C8B-B14F-4D97-AF65-F5344CB8AC3E}">
        <p14:creationId xmlns:p14="http://schemas.microsoft.com/office/powerpoint/2010/main" val="1749149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p:spPr>
        <p:txBody>
          <a:bodyPr/>
          <a:lstStyle/>
          <a:p>
            <a:endParaRPr lang="en-US"/>
          </a:p>
        </p:txBody>
      </p:sp>
      <p:sp>
        <p:nvSpPr>
          <p:cNvPr id="13316" name="Slide Number Placeholder 3"/>
          <p:cNvSpPr>
            <a:spLocks noGrp="1"/>
          </p:cNvSpPr>
          <p:nvPr>
            <p:ph type="sldNum" sz="quarter" idx="5"/>
          </p:nvPr>
        </p:nvSpPr>
        <p:spPr>
          <a:noFill/>
        </p:spPr>
        <p:txBody>
          <a:bodyPr/>
          <a:lstStyle/>
          <a:p>
            <a:fld id="{8781724B-DD77-41FA-8852-86D032A604AB}" type="slidenum">
              <a:rPr lang="en-US" smtClean="0"/>
              <a:pPr/>
              <a:t>2</a:t>
            </a:fld>
            <a:endParaRPr lang="en-US"/>
          </a:p>
        </p:txBody>
      </p:sp>
    </p:spTree>
    <p:extLst>
      <p:ext uri="{BB962C8B-B14F-4D97-AF65-F5344CB8AC3E}">
        <p14:creationId xmlns:p14="http://schemas.microsoft.com/office/powerpoint/2010/main" val="32555405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p:spPr>
        <p:txBody>
          <a:bodyPr/>
          <a:lstStyle/>
          <a:p>
            <a:endParaRPr lang="en-US"/>
          </a:p>
        </p:txBody>
      </p:sp>
      <p:sp>
        <p:nvSpPr>
          <p:cNvPr id="13316" name="Slide Number Placeholder 3"/>
          <p:cNvSpPr>
            <a:spLocks noGrp="1"/>
          </p:cNvSpPr>
          <p:nvPr>
            <p:ph type="sldNum" sz="quarter" idx="5"/>
          </p:nvPr>
        </p:nvSpPr>
        <p:spPr>
          <a:noFill/>
        </p:spPr>
        <p:txBody>
          <a:bodyPr/>
          <a:lstStyle/>
          <a:p>
            <a:fld id="{8781724B-DD77-41FA-8852-86D032A604AB}" type="slidenum">
              <a:rPr lang="en-US" smtClean="0"/>
              <a:pPr/>
              <a:t>12</a:t>
            </a:fld>
            <a:endParaRPr lang="en-US"/>
          </a:p>
        </p:txBody>
      </p:sp>
    </p:spTree>
    <p:extLst>
      <p:ext uri="{BB962C8B-B14F-4D97-AF65-F5344CB8AC3E}">
        <p14:creationId xmlns:p14="http://schemas.microsoft.com/office/powerpoint/2010/main" val="27445226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p:spPr>
        <p:txBody>
          <a:bodyPr/>
          <a:lstStyle/>
          <a:p>
            <a:endParaRPr lang="en-US"/>
          </a:p>
        </p:txBody>
      </p:sp>
      <p:sp>
        <p:nvSpPr>
          <p:cNvPr id="13316" name="Slide Number Placeholder 3"/>
          <p:cNvSpPr>
            <a:spLocks noGrp="1"/>
          </p:cNvSpPr>
          <p:nvPr>
            <p:ph type="sldNum" sz="quarter" idx="5"/>
          </p:nvPr>
        </p:nvSpPr>
        <p:spPr>
          <a:noFill/>
        </p:spPr>
        <p:txBody>
          <a:bodyPr/>
          <a:lstStyle/>
          <a:p>
            <a:fld id="{8781724B-DD77-41FA-8852-86D032A604AB}" type="slidenum">
              <a:rPr lang="en-US" smtClean="0"/>
              <a:pPr/>
              <a:t>13</a:t>
            </a:fld>
            <a:endParaRPr lang="en-US"/>
          </a:p>
        </p:txBody>
      </p:sp>
    </p:spTree>
    <p:extLst>
      <p:ext uri="{BB962C8B-B14F-4D97-AF65-F5344CB8AC3E}">
        <p14:creationId xmlns:p14="http://schemas.microsoft.com/office/powerpoint/2010/main" val="6932333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comprehensive assessment along with measurement of Kt/V and determination of patient’s functional status,</a:t>
            </a:r>
            <a:r>
              <a:rPr lang="en-US" baseline="0" dirty="0"/>
              <a:t> quality of life and well-being provide a total picture of the patient and the response </a:t>
            </a:r>
            <a:r>
              <a:rPr lang="en-US" baseline="0"/>
              <a:t>to therapy.</a:t>
            </a:r>
            <a:endParaRPr lang="en-US"/>
          </a:p>
        </p:txBody>
      </p:sp>
      <p:sp>
        <p:nvSpPr>
          <p:cNvPr id="4" name="Slide Number Placeholder 3"/>
          <p:cNvSpPr>
            <a:spLocks noGrp="1"/>
          </p:cNvSpPr>
          <p:nvPr>
            <p:ph type="sldNum" sz="quarter" idx="10"/>
          </p:nvPr>
        </p:nvSpPr>
        <p:spPr/>
        <p:txBody>
          <a:bodyPr/>
          <a:lstStyle/>
          <a:p>
            <a:fld id="{7BFE6C82-1469-4453-A822-6B1418C14A8F}" type="slidenum">
              <a:rPr lang="en-US" smtClean="0"/>
              <a:pPr/>
              <a:t>15</a:t>
            </a:fld>
            <a:endParaRPr lang="en-US"/>
          </a:p>
        </p:txBody>
      </p:sp>
    </p:spTree>
    <p:extLst>
      <p:ext uri="{BB962C8B-B14F-4D97-AF65-F5344CB8AC3E}">
        <p14:creationId xmlns:p14="http://schemas.microsoft.com/office/powerpoint/2010/main" val="25367116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Slide Image Placeholder 1"/>
          <p:cNvSpPr>
            <a:spLocks noGrp="1" noRot="1" noChangeAspect="1" noTextEdit="1"/>
          </p:cNvSpPr>
          <p:nvPr>
            <p:ph type="sldImg"/>
          </p:nvPr>
        </p:nvSpPr>
        <p:spPr>
          <a:ln/>
        </p:spPr>
      </p:sp>
      <p:sp>
        <p:nvSpPr>
          <p:cNvPr id="36454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9726438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p:spPr>
        <p:txBody>
          <a:bodyPr/>
          <a:lstStyle/>
          <a:p>
            <a:endParaRPr lang="en-US"/>
          </a:p>
        </p:txBody>
      </p:sp>
      <p:sp>
        <p:nvSpPr>
          <p:cNvPr id="13316" name="Slide Number Placeholder 3"/>
          <p:cNvSpPr>
            <a:spLocks noGrp="1"/>
          </p:cNvSpPr>
          <p:nvPr>
            <p:ph type="sldNum" sz="quarter" idx="5"/>
          </p:nvPr>
        </p:nvSpPr>
        <p:spPr>
          <a:noFill/>
        </p:spPr>
        <p:txBody>
          <a:bodyPr/>
          <a:lstStyle/>
          <a:p>
            <a:fld id="{8781724B-DD77-41FA-8852-86D032A604AB}" type="slidenum">
              <a:rPr lang="en-US" smtClean="0"/>
              <a:pPr/>
              <a:t>17</a:t>
            </a:fld>
            <a:endParaRPr lang="en-US"/>
          </a:p>
        </p:txBody>
      </p:sp>
    </p:spTree>
    <p:extLst>
      <p:ext uri="{BB962C8B-B14F-4D97-AF65-F5344CB8AC3E}">
        <p14:creationId xmlns:p14="http://schemas.microsoft.com/office/powerpoint/2010/main" val="19133177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p:spPr>
        <p:txBody>
          <a:bodyPr/>
          <a:lstStyle/>
          <a:p>
            <a:endParaRPr lang="en-US"/>
          </a:p>
        </p:txBody>
      </p:sp>
      <p:sp>
        <p:nvSpPr>
          <p:cNvPr id="13316" name="Slide Number Placeholder 3"/>
          <p:cNvSpPr>
            <a:spLocks noGrp="1"/>
          </p:cNvSpPr>
          <p:nvPr>
            <p:ph type="sldNum" sz="quarter" idx="5"/>
          </p:nvPr>
        </p:nvSpPr>
        <p:spPr>
          <a:noFill/>
        </p:spPr>
        <p:txBody>
          <a:bodyPr/>
          <a:lstStyle/>
          <a:p>
            <a:fld id="{8781724B-DD77-41FA-8852-86D032A604AB}" type="slidenum">
              <a:rPr lang="en-US" smtClean="0"/>
              <a:pPr/>
              <a:t>18</a:t>
            </a:fld>
            <a:endParaRPr lang="en-US"/>
          </a:p>
        </p:txBody>
      </p:sp>
    </p:spTree>
    <p:extLst>
      <p:ext uri="{BB962C8B-B14F-4D97-AF65-F5344CB8AC3E}">
        <p14:creationId xmlns:p14="http://schemas.microsoft.com/office/powerpoint/2010/main" val="21982326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p:spPr>
        <p:txBody>
          <a:bodyPr/>
          <a:lstStyle/>
          <a:p>
            <a:endParaRPr lang="en-US"/>
          </a:p>
        </p:txBody>
      </p:sp>
      <p:sp>
        <p:nvSpPr>
          <p:cNvPr id="13316" name="Slide Number Placeholder 3"/>
          <p:cNvSpPr>
            <a:spLocks noGrp="1"/>
          </p:cNvSpPr>
          <p:nvPr>
            <p:ph type="sldNum" sz="quarter" idx="5"/>
          </p:nvPr>
        </p:nvSpPr>
        <p:spPr>
          <a:noFill/>
        </p:spPr>
        <p:txBody>
          <a:bodyPr/>
          <a:lstStyle/>
          <a:p>
            <a:fld id="{8781724B-DD77-41FA-8852-86D032A604AB}" type="slidenum">
              <a:rPr lang="en-US" smtClean="0"/>
              <a:pPr/>
              <a:t>19</a:t>
            </a:fld>
            <a:endParaRPr lang="en-US"/>
          </a:p>
        </p:txBody>
      </p:sp>
    </p:spTree>
    <p:extLst>
      <p:ext uri="{BB962C8B-B14F-4D97-AF65-F5344CB8AC3E}">
        <p14:creationId xmlns:p14="http://schemas.microsoft.com/office/powerpoint/2010/main" val="8124302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p:spPr>
        <p:txBody>
          <a:bodyPr/>
          <a:lstStyle/>
          <a:p>
            <a:endParaRPr lang="en-US"/>
          </a:p>
        </p:txBody>
      </p:sp>
      <p:sp>
        <p:nvSpPr>
          <p:cNvPr id="13316" name="Slide Number Placeholder 3"/>
          <p:cNvSpPr>
            <a:spLocks noGrp="1"/>
          </p:cNvSpPr>
          <p:nvPr>
            <p:ph type="sldNum" sz="quarter" idx="5"/>
          </p:nvPr>
        </p:nvSpPr>
        <p:spPr>
          <a:noFill/>
        </p:spPr>
        <p:txBody>
          <a:bodyPr/>
          <a:lstStyle/>
          <a:p>
            <a:fld id="{8781724B-DD77-41FA-8852-86D032A604AB}" type="slidenum">
              <a:rPr lang="en-US" smtClean="0"/>
              <a:pPr/>
              <a:t>20</a:t>
            </a:fld>
            <a:endParaRPr lang="en-US"/>
          </a:p>
        </p:txBody>
      </p:sp>
    </p:spTree>
    <p:extLst>
      <p:ext uri="{BB962C8B-B14F-4D97-AF65-F5344CB8AC3E}">
        <p14:creationId xmlns:p14="http://schemas.microsoft.com/office/powerpoint/2010/main" val="29064138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p:spPr>
        <p:txBody>
          <a:bodyPr/>
          <a:lstStyle/>
          <a:p>
            <a:endParaRPr lang="en-US"/>
          </a:p>
        </p:txBody>
      </p:sp>
      <p:sp>
        <p:nvSpPr>
          <p:cNvPr id="13316" name="Slide Number Placeholder 3"/>
          <p:cNvSpPr>
            <a:spLocks noGrp="1"/>
          </p:cNvSpPr>
          <p:nvPr>
            <p:ph type="sldNum" sz="quarter" idx="5"/>
          </p:nvPr>
        </p:nvSpPr>
        <p:spPr>
          <a:noFill/>
        </p:spPr>
        <p:txBody>
          <a:bodyPr/>
          <a:lstStyle/>
          <a:p>
            <a:fld id="{8781724B-DD77-41FA-8852-86D032A604AB}" type="slidenum">
              <a:rPr lang="en-US" smtClean="0"/>
              <a:pPr/>
              <a:t>21</a:t>
            </a:fld>
            <a:endParaRPr lang="en-US"/>
          </a:p>
        </p:txBody>
      </p:sp>
    </p:spTree>
    <p:extLst>
      <p:ext uri="{BB962C8B-B14F-4D97-AF65-F5344CB8AC3E}">
        <p14:creationId xmlns:p14="http://schemas.microsoft.com/office/powerpoint/2010/main" val="14919244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p:spPr>
        <p:txBody>
          <a:bodyPr/>
          <a:lstStyle/>
          <a:p>
            <a:endParaRPr lang="en-US"/>
          </a:p>
        </p:txBody>
      </p:sp>
      <p:sp>
        <p:nvSpPr>
          <p:cNvPr id="13316" name="Slide Number Placeholder 3"/>
          <p:cNvSpPr>
            <a:spLocks noGrp="1"/>
          </p:cNvSpPr>
          <p:nvPr>
            <p:ph type="sldNum" sz="quarter" idx="5"/>
          </p:nvPr>
        </p:nvSpPr>
        <p:spPr>
          <a:noFill/>
        </p:spPr>
        <p:txBody>
          <a:bodyPr/>
          <a:lstStyle/>
          <a:p>
            <a:fld id="{8781724B-DD77-41FA-8852-86D032A604AB}" type="slidenum">
              <a:rPr lang="en-US" smtClean="0"/>
              <a:pPr/>
              <a:t>22</a:t>
            </a:fld>
            <a:endParaRPr lang="en-US"/>
          </a:p>
        </p:txBody>
      </p:sp>
    </p:spTree>
    <p:extLst>
      <p:ext uri="{BB962C8B-B14F-4D97-AF65-F5344CB8AC3E}">
        <p14:creationId xmlns:p14="http://schemas.microsoft.com/office/powerpoint/2010/main" val="983285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p:spPr>
        <p:txBody>
          <a:bodyPr/>
          <a:lstStyle/>
          <a:p>
            <a:endParaRPr lang="en-US"/>
          </a:p>
        </p:txBody>
      </p:sp>
      <p:sp>
        <p:nvSpPr>
          <p:cNvPr id="13316" name="Slide Number Placeholder 3"/>
          <p:cNvSpPr>
            <a:spLocks noGrp="1"/>
          </p:cNvSpPr>
          <p:nvPr>
            <p:ph type="sldNum" sz="quarter" idx="5"/>
          </p:nvPr>
        </p:nvSpPr>
        <p:spPr>
          <a:noFill/>
        </p:spPr>
        <p:txBody>
          <a:bodyPr/>
          <a:lstStyle/>
          <a:p>
            <a:fld id="{8781724B-DD77-41FA-8852-86D032A604AB}" type="slidenum">
              <a:rPr lang="en-US" smtClean="0"/>
              <a:pPr/>
              <a:t>3</a:t>
            </a:fld>
            <a:endParaRPr lang="en-US"/>
          </a:p>
        </p:txBody>
      </p:sp>
    </p:spTree>
    <p:extLst>
      <p:ext uri="{BB962C8B-B14F-4D97-AF65-F5344CB8AC3E}">
        <p14:creationId xmlns:p14="http://schemas.microsoft.com/office/powerpoint/2010/main" val="7488519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p:spPr>
        <p:txBody>
          <a:bodyPr/>
          <a:lstStyle/>
          <a:p>
            <a:endParaRPr lang="en-US"/>
          </a:p>
        </p:txBody>
      </p:sp>
      <p:sp>
        <p:nvSpPr>
          <p:cNvPr id="13316" name="Slide Number Placeholder 3"/>
          <p:cNvSpPr>
            <a:spLocks noGrp="1"/>
          </p:cNvSpPr>
          <p:nvPr>
            <p:ph type="sldNum" sz="quarter" idx="5"/>
          </p:nvPr>
        </p:nvSpPr>
        <p:spPr>
          <a:noFill/>
        </p:spPr>
        <p:txBody>
          <a:bodyPr/>
          <a:lstStyle/>
          <a:p>
            <a:fld id="{8781724B-DD77-41FA-8852-86D032A604AB}" type="slidenum">
              <a:rPr lang="en-US" smtClean="0"/>
              <a:pPr/>
              <a:t>23</a:t>
            </a:fld>
            <a:endParaRPr lang="en-US"/>
          </a:p>
        </p:txBody>
      </p:sp>
    </p:spTree>
    <p:extLst>
      <p:ext uri="{BB962C8B-B14F-4D97-AF65-F5344CB8AC3E}">
        <p14:creationId xmlns:p14="http://schemas.microsoft.com/office/powerpoint/2010/main" val="12505417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p:spPr>
        <p:txBody>
          <a:bodyPr/>
          <a:lstStyle/>
          <a:p>
            <a:endParaRPr lang="en-US"/>
          </a:p>
        </p:txBody>
      </p:sp>
      <p:sp>
        <p:nvSpPr>
          <p:cNvPr id="13316" name="Slide Number Placeholder 3"/>
          <p:cNvSpPr>
            <a:spLocks noGrp="1"/>
          </p:cNvSpPr>
          <p:nvPr>
            <p:ph type="sldNum" sz="quarter" idx="5"/>
          </p:nvPr>
        </p:nvSpPr>
        <p:spPr>
          <a:noFill/>
        </p:spPr>
        <p:txBody>
          <a:bodyPr/>
          <a:lstStyle/>
          <a:p>
            <a:fld id="{8781724B-DD77-41FA-8852-86D032A604AB}" type="slidenum">
              <a:rPr lang="en-US" smtClean="0"/>
              <a:pPr/>
              <a:t>26</a:t>
            </a:fld>
            <a:endParaRPr lang="en-US"/>
          </a:p>
        </p:txBody>
      </p:sp>
    </p:spTree>
    <p:extLst>
      <p:ext uri="{BB962C8B-B14F-4D97-AF65-F5344CB8AC3E}">
        <p14:creationId xmlns:p14="http://schemas.microsoft.com/office/powerpoint/2010/main" val="31537628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p:spPr>
        <p:txBody>
          <a:bodyPr/>
          <a:lstStyle/>
          <a:p>
            <a:endParaRPr lang="en-US"/>
          </a:p>
        </p:txBody>
      </p:sp>
      <p:sp>
        <p:nvSpPr>
          <p:cNvPr id="13316" name="Slide Number Placeholder 3"/>
          <p:cNvSpPr>
            <a:spLocks noGrp="1"/>
          </p:cNvSpPr>
          <p:nvPr>
            <p:ph type="sldNum" sz="quarter" idx="5"/>
          </p:nvPr>
        </p:nvSpPr>
        <p:spPr>
          <a:noFill/>
        </p:spPr>
        <p:txBody>
          <a:bodyPr/>
          <a:lstStyle/>
          <a:p>
            <a:fld id="{8781724B-DD77-41FA-8852-86D032A604AB}" type="slidenum">
              <a:rPr lang="en-US" smtClean="0"/>
              <a:pPr/>
              <a:t>27</a:t>
            </a:fld>
            <a:endParaRPr lang="en-US"/>
          </a:p>
        </p:txBody>
      </p:sp>
    </p:spTree>
    <p:extLst>
      <p:ext uri="{BB962C8B-B14F-4D97-AF65-F5344CB8AC3E}">
        <p14:creationId xmlns:p14="http://schemas.microsoft.com/office/powerpoint/2010/main" val="3672567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sldNum" sz="quarter" idx="5"/>
          </p:nvPr>
        </p:nvSpPr>
        <p:spPr>
          <a:ln/>
        </p:spPr>
        <p:txBody>
          <a:bodyPr/>
          <a:lstStyle/>
          <a:p>
            <a:fld id="{B9FFCD47-2813-4261-B6E2-3F558DDB7E0C}" type="slidenum">
              <a:rPr lang="en-US"/>
              <a:pPr/>
              <a:t>4</a:t>
            </a:fld>
            <a:endParaRPr lang="en-US"/>
          </a:p>
        </p:txBody>
      </p:sp>
      <p:sp>
        <p:nvSpPr>
          <p:cNvPr id="253954" name="Rectangle 2"/>
          <p:cNvSpPr>
            <a:spLocks noGrp="1" noRot="1" noChangeAspect="1" noChangeArrowheads="1" noTextEdit="1"/>
          </p:cNvSpPr>
          <p:nvPr>
            <p:ph type="sldImg"/>
          </p:nvPr>
        </p:nvSpPr>
        <p:spPr>
          <a:xfrm>
            <a:off x="1185863" y="739775"/>
            <a:ext cx="4638675" cy="3479800"/>
          </a:xfrm>
          <a:ln/>
        </p:spPr>
      </p:sp>
      <p:sp>
        <p:nvSpPr>
          <p:cNvPr id="253955" name="Rectangle 3"/>
          <p:cNvSpPr>
            <a:spLocks noGrp="1" noChangeArrowheads="1"/>
          </p:cNvSpPr>
          <p:nvPr>
            <p:ph type="body" idx="1"/>
          </p:nvPr>
        </p:nvSpPr>
        <p:spPr/>
        <p:txBody>
          <a:bodyPr/>
          <a:lstStyle/>
          <a:p>
            <a:pPr marL="257049" indent="-257049"/>
            <a:r>
              <a:rPr lang="en-US"/>
              <a:t>How Do Your Kidneys Work?</a:t>
            </a:r>
          </a:p>
          <a:p>
            <a:pPr marL="257049" indent="-257049">
              <a:buFontTx/>
              <a:buChar char="•"/>
            </a:pPr>
            <a:r>
              <a:rPr lang="en-US" b="1"/>
              <a:t>Blood enters the kidneys</a:t>
            </a:r>
            <a:r>
              <a:rPr lang="en-US"/>
              <a:t> through an artery from the heart</a:t>
            </a:r>
          </a:p>
          <a:p>
            <a:pPr marL="257049" indent="-257049">
              <a:buFontTx/>
              <a:buChar char="•"/>
            </a:pPr>
            <a:r>
              <a:rPr lang="en-US" b="1"/>
              <a:t>Blood is filtered</a:t>
            </a:r>
            <a:r>
              <a:rPr lang="en-US"/>
              <a:t> by passing through the millions of tiny blood filters called “nephrons”</a:t>
            </a:r>
          </a:p>
          <a:p>
            <a:pPr marL="257049" indent="-257049">
              <a:buFontTx/>
              <a:buChar char="•"/>
            </a:pPr>
            <a:r>
              <a:rPr lang="en-US" b="1"/>
              <a:t>Filtered blood returns</a:t>
            </a:r>
            <a:r>
              <a:rPr lang="en-US"/>
              <a:t> to the bloodstream via veins</a:t>
            </a:r>
          </a:p>
          <a:p>
            <a:pPr marL="257049" indent="-257049">
              <a:buFontTx/>
              <a:buChar char="•"/>
            </a:pPr>
            <a:r>
              <a:rPr lang="en-US" b="1"/>
              <a:t>Waste</a:t>
            </a:r>
            <a:r>
              <a:rPr lang="en-US"/>
              <a:t> is changed into urine.  Urine flows down the ureters and is stored in the bladder.</a:t>
            </a:r>
          </a:p>
          <a:p>
            <a:pPr marL="257049" indent="-257049">
              <a:buFontTx/>
              <a:buChar char="•"/>
            </a:pPr>
            <a:r>
              <a:rPr lang="en-US" b="1"/>
              <a:t>When the bladder is full,</a:t>
            </a:r>
            <a:r>
              <a:rPr lang="en-US"/>
              <a:t> urine is passed from the body through the urethra</a:t>
            </a:r>
          </a:p>
        </p:txBody>
      </p:sp>
    </p:spTree>
    <p:extLst>
      <p:ext uri="{BB962C8B-B14F-4D97-AF65-F5344CB8AC3E}">
        <p14:creationId xmlns:p14="http://schemas.microsoft.com/office/powerpoint/2010/main" val="1540213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sldNum" sz="quarter" idx="5"/>
          </p:nvPr>
        </p:nvSpPr>
        <p:spPr>
          <a:ln/>
        </p:spPr>
        <p:txBody>
          <a:bodyPr/>
          <a:lstStyle/>
          <a:p>
            <a:fld id="{C1DDE543-81DE-44D0-9C9A-19B2CE809D5F}" type="slidenum">
              <a:rPr lang="en-US"/>
              <a:pPr/>
              <a:t>5</a:t>
            </a:fld>
            <a:endParaRPr lang="en-US"/>
          </a:p>
        </p:txBody>
      </p:sp>
      <p:sp>
        <p:nvSpPr>
          <p:cNvPr id="259074" name="Rectangle 2"/>
          <p:cNvSpPr>
            <a:spLocks noGrp="1" noRot="1" noChangeAspect="1" noChangeArrowheads="1" noTextEdit="1"/>
          </p:cNvSpPr>
          <p:nvPr>
            <p:ph type="sldImg"/>
          </p:nvPr>
        </p:nvSpPr>
        <p:spPr>
          <a:xfrm>
            <a:off x="1185863" y="739775"/>
            <a:ext cx="4638675" cy="3479800"/>
          </a:xfrm>
          <a:ln/>
        </p:spPr>
      </p:sp>
      <p:sp>
        <p:nvSpPr>
          <p:cNvPr id="259075" name="Rectangle 3"/>
          <p:cNvSpPr>
            <a:spLocks noGrp="1" noChangeArrowheads="1"/>
          </p:cNvSpPr>
          <p:nvPr>
            <p:ph type="body" idx="1"/>
          </p:nvPr>
        </p:nvSpPr>
        <p:spPr/>
        <p:txBody>
          <a:bodyPr lIns="99687" tIns="49843" rIns="99687" bIns="49843"/>
          <a:lstStyle/>
          <a:p>
            <a:pPr marL="257049" indent="-257049"/>
            <a:r>
              <a:rPr lang="en-US">
                <a:cs typeface="Times New Roman" pitchFamily="18" charset="0"/>
              </a:rPr>
              <a:t>How do kidneys keep you healthy?</a:t>
            </a:r>
          </a:p>
          <a:p>
            <a:pPr marL="257049" indent="-257049"/>
            <a:r>
              <a:rPr lang="en-US">
                <a:cs typeface="Times New Roman" pitchFamily="18" charset="0"/>
              </a:rPr>
              <a:t>Kidneys are important because they keep the rest of your body’s systems in balance.  Kidneys:</a:t>
            </a:r>
          </a:p>
          <a:p>
            <a:pPr marL="257049" indent="-257049">
              <a:buFontTx/>
              <a:buChar char="•"/>
            </a:pPr>
            <a:r>
              <a:rPr lang="en-US"/>
              <a:t>Remove waste products from the body</a:t>
            </a:r>
          </a:p>
          <a:p>
            <a:pPr marL="257049" indent="-257049">
              <a:buFontTx/>
              <a:buChar char="•"/>
            </a:pPr>
            <a:r>
              <a:rPr lang="en-US"/>
              <a:t>Balance the body’s fluids</a:t>
            </a:r>
          </a:p>
          <a:p>
            <a:pPr marL="257049" indent="-257049">
              <a:buFontTx/>
              <a:buChar char="•"/>
            </a:pPr>
            <a:r>
              <a:rPr lang="en-US"/>
              <a:t>Regulate hormones</a:t>
            </a:r>
          </a:p>
          <a:p>
            <a:pPr marL="257049" indent="-257049">
              <a:buFontTx/>
              <a:buChar char="•"/>
            </a:pPr>
            <a:r>
              <a:rPr lang="en-US"/>
              <a:t>Help keep blood pressure under control</a:t>
            </a:r>
          </a:p>
          <a:p>
            <a:pPr marL="257049" indent="-257049">
              <a:buFontTx/>
              <a:buChar char="•"/>
            </a:pPr>
            <a:r>
              <a:rPr lang="en-US"/>
              <a:t>Keep bones healthy</a:t>
            </a:r>
          </a:p>
          <a:p>
            <a:pPr marL="257049" indent="-257049">
              <a:buFontTx/>
              <a:buChar char="•"/>
            </a:pPr>
            <a:r>
              <a:rPr lang="en-US"/>
              <a:t>Help make red blood cells</a:t>
            </a:r>
          </a:p>
        </p:txBody>
      </p:sp>
    </p:spTree>
    <p:extLst>
      <p:ext uri="{BB962C8B-B14F-4D97-AF65-F5344CB8AC3E}">
        <p14:creationId xmlns:p14="http://schemas.microsoft.com/office/powerpoint/2010/main" val="3572802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sldNum" sz="quarter" idx="5"/>
          </p:nvPr>
        </p:nvSpPr>
        <p:spPr>
          <a:ln/>
        </p:spPr>
        <p:txBody>
          <a:bodyPr/>
          <a:lstStyle/>
          <a:p>
            <a:fld id="{3A147ED3-E798-4071-BEAF-5684DB6F4B98}" type="slidenum">
              <a:rPr lang="en-US"/>
              <a:pPr/>
              <a:t>6</a:t>
            </a:fld>
            <a:endParaRPr lang="en-US"/>
          </a:p>
        </p:txBody>
      </p:sp>
      <p:sp>
        <p:nvSpPr>
          <p:cNvPr id="306178" name="Rectangle 2"/>
          <p:cNvSpPr>
            <a:spLocks noGrp="1" noRot="1" noChangeAspect="1" noChangeArrowheads="1" noTextEdit="1"/>
          </p:cNvSpPr>
          <p:nvPr>
            <p:ph type="sldImg"/>
          </p:nvPr>
        </p:nvSpPr>
        <p:spPr>
          <a:xfrm>
            <a:off x="1185863" y="739775"/>
            <a:ext cx="4638675" cy="3479800"/>
          </a:xfrm>
          <a:ln/>
        </p:spPr>
      </p:sp>
      <p:sp>
        <p:nvSpPr>
          <p:cNvPr id="306179" name="Rectangle 3"/>
          <p:cNvSpPr>
            <a:spLocks noGrp="1" noChangeArrowheads="1"/>
          </p:cNvSpPr>
          <p:nvPr>
            <p:ph type="body" idx="1"/>
          </p:nvPr>
        </p:nvSpPr>
        <p:spPr/>
        <p:txBody>
          <a:bodyPr lIns="99687" tIns="49843" rIns="99687" bIns="49843"/>
          <a:lstStyle/>
          <a:p>
            <a:pPr marL="257049" indent="-257049"/>
            <a:r>
              <a:rPr lang="en-US"/>
              <a:t>There are many causes of CKD.  Some of the most common causes are:</a:t>
            </a:r>
          </a:p>
          <a:p>
            <a:pPr marL="777265" lvl="1" indent="-257049">
              <a:buFontTx/>
              <a:buAutoNum type="arabicPeriod"/>
            </a:pPr>
            <a:r>
              <a:rPr lang="en-US"/>
              <a:t>Diabetes</a:t>
            </a:r>
          </a:p>
          <a:p>
            <a:pPr marL="777265" lvl="1" indent="-257049">
              <a:buFontTx/>
              <a:buAutoNum type="arabicPeriod"/>
            </a:pPr>
            <a:r>
              <a:rPr lang="en-US"/>
              <a:t>High blood pressure</a:t>
            </a:r>
          </a:p>
          <a:p>
            <a:pPr marL="777265" lvl="1" indent="-257049">
              <a:buFontTx/>
              <a:buAutoNum type="arabicPeriod"/>
            </a:pPr>
            <a:r>
              <a:rPr lang="en-US"/>
              <a:t>Glomerulonephritis</a:t>
            </a:r>
          </a:p>
          <a:p>
            <a:pPr marL="777265" lvl="1" indent="-257049">
              <a:buFontTx/>
              <a:buAutoNum type="arabicPeriod"/>
            </a:pPr>
            <a:r>
              <a:rPr lang="en-US"/>
              <a:t>Diseases that are inherited, such as polycystic kidney disease</a:t>
            </a:r>
          </a:p>
          <a:p>
            <a:pPr marL="777265" lvl="1" indent="-257049">
              <a:buFontTx/>
              <a:buAutoNum type="arabicPeriod"/>
            </a:pPr>
            <a:r>
              <a:rPr lang="en-US"/>
              <a:t>Congenital disease</a:t>
            </a:r>
          </a:p>
          <a:p>
            <a:pPr marL="777265" lvl="1" indent="-257049">
              <a:buFontTx/>
              <a:buAutoNum type="arabicPeriod"/>
            </a:pPr>
            <a:r>
              <a:rPr lang="en-US"/>
              <a:t>Exposure to some drugs and toxic chemicals</a:t>
            </a:r>
          </a:p>
          <a:p>
            <a:pPr marL="777265" lvl="1" indent="-257049">
              <a:buFontTx/>
              <a:buAutoNum type="arabicPeriod"/>
            </a:pPr>
            <a:r>
              <a:rPr lang="en-US"/>
              <a:t>Chronic urinary tract infections</a:t>
            </a:r>
          </a:p>
          <a:p>
            <a:pPr marL="777265" lvl="1" indent="-257049">
              <a:buFontTx/>
              <a:buAutoNum type="arabicPeriod"/>
            </a:pPr>
            <a:endParaRPr lang="en-US"/>
          </a:p>
          <a:p>
            <a:pPr marL="777265" lvl="1" indent="-257049"/>
            <a:r>
              <a:rPr lang="en-US" i="1"/>
              <a:t>(We will talk a little more about each of these causes of CKD in the next few slides) </a:t>
            </a:r>
          </a:p>
        </p:txBody>
      </p:sp>
    </p:spTree>
    <p:extLst>
      <p:ext uri="{BB962C8B-B14F-4D97-AF65-F5344CB8AC3E}">
        <p14:creationId xmlns:p14="http://schemas.microsoft.com/office/powerpoint/2010/main" val="9274737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Slide Image Placeholder 1"/>
          <p:cNvSpPr>
            <a:spLocks noGrp="1" noRot="1" noChangeAspect="1" noTextEdit="1"/>
          </p:cNvSpPr>
          <p:nvPr>
            <p:ph type="sldImg"/>
          </p:nvPr>
        </p:nvSpPr>
        <p:spPr>
          <a:ln/>
        </p:spPr>
      </p:sp>
      <p:sp>
        <p:nvSpPr>
          <p:cNvPr id="34304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34426373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sldNum" sz="quarter" idx="5"/>
          </p:nvPr>
        </p:nvSpPr>
        <p:spPr>
          <a:ln/>
        </p:spPr>
        <p:txBody>
          <a:bodyPr/>
          <a:lstStyle/>
          <a:p>
            <a:fld id="{0E6BA46F-DC5C-43B2-9977-09FDC30D7B02}" type="slidenum">
              <a:rPr lang="en-US"/>
              <a:pPr/>
              <a:t>8</a:t>
            </a:fld>
            <a:endParaRPr lang="en-US"/>
          </a:p>
        </p:txBody>
      </p:sp>
      <p:sp>
        <p:nvSpPr>
          <p:cNvPr id="338946" name="Rectangle 2"/>
          <p:cNvSpPr>
            <a:spLocks noGrp="1" noRot="1" noChangeAspect="1" noChangeArrowheads="1" noTextEdit="1"/>
          </p:cNvSpPr>
          <p:nvPr>
            <p:ph type="sldImg"/>
          </p:nvPr>
        </p:nvSpPr>
        <p:spPr>
          <a:xfrm>
            <a:off x="1185863" y="739775"/>
            <a:ext cx="4638675" cy="3479800"/>
          </a:xfrm>
          <a:ln/>
        </p:spPr>
      </p:sp>
      <p:sp>
        <p:nvSpPr>
          <p:cNvPr id="338947" name="Rectangle 3"/>
          <p:cNvSpPr>
            <a:spLocks noGrp="1" noChangeArrowheads="1"/>
          </p:cNvSpPr>
          <p:nvPr>
            <p:ph type="body" idx="1"/>
          </p:nvPr>
        </p:nvSpPr>
        <p:spPr/>
        <p:txBody>
          <a:bodyPr/>
          <a:lstStyle/>
          <a:p>
            <a:r>
              <a:rPr lang="en-US">
                <a:cs typeface="Times New Roman" pitchFamily="18" charset="0"/>
              </a:rPr>
              <a:t>There are 5 stages of kidney disease. </a:t>
            </a:r>
          </a:p>
          <a:p>
            <a:pPr>
              <a:buFontTx/>
              <a:buChar char="•"/>
            </a:pPr>
            <a:r>
              <a:rPr lang="en-US" b="1">
                <a:cs typeface="Times New Roman" pitchFamily="18" charset="0"/>
              </a:rPr>
              <a:t>Stage 1 – </a:t>
            </a:r>
            <a:r>
              <a:rPr lang="en-US">
                <a:cs typeface="Times New Roman" pitchFamily="18" charset="0"/>
              </a:rPr>
              <a:t>Some loss in kidney function.  </a:t>
            </a:r>
          </a:p>
          <a:p>
            <a:pPr>
              <a:buFontTx/>
              <a:buChar char="•"/>
            </a:pPr>
            <a:r>
              <a:rPr lang="en-US" b="1">
                <a:cs typeface="Times New Roman" pitchFamily="18" charset="0"/>
              </a:rPr>
              <a:t>Stage 2 – </a:t>
            </a:r>
            <a:r>
              <a:rPr lang="en-US">
                <a:cs typeface="Times New Roman" pitchFamily="18" charset="0"/>
              </a:rPr>
              <a:t>Mild loss in kidney function. This may mean that your kidneys are not working at full strength.  When kidney disease is found and treated in these early stages, it may be possible to slow – or even stop – losing more kidney function.</a:t>
            </a:r>
            <a:endParaRPr lang="en-US" b="1">
              <a:cs typeface="Times New Roman" pitchFamily="18" charset="0"/>
            </a:endParaRPr>
          </a:p>
          <a:p>
            <a:pPr>
              <a:buFontTx/>
              <a:buChar char="•"/>
            </a:pPr>
            <a:r>
              <a:rPr lang="en-US" b="1">
                <a:cs typeface="Times New Roman" pitchFamily="18" charset="0"/>
              </a:rPr>
              <a:t>Stage 3 – Moderate CKD.  </a:t>
            </a:r>
            <a:r>
              <a:rPr lang="en-US">
                <a:cs typeface="Times New Roman" pitchFamily="18" charset="0"/>
              </a:rPr>
              <a:t>At this stage, about half of kidney function has been lost. This can cause other problems to develop, like high blood pressure or bone problems.  Treatment of these problems is very important, and it can even help slow down the loss of kidney function.</a:t>
            </a:r>
            <a:endParaRPr lang="en-US" b="1">
              <a:cs typeface="Times New Roman" pitchFamily="18" charset="0"/>
            </a:endParaRPr>
          </a:p>
          <a:p>
            <a:pPr>
              <a:buFontTx/>
              <a:buChar char="•"/>
            </a:pPr>
            <a:r>
              <a:rPr lang="en-US" b="1">
                <a:cs typeface="Times New Roman" pitchFamily="18" charset="0"/>
              </a:rPr>
              <a:t>Stage 4 – Severe CKD</a:t>
            </a:r>
            <a:r>
              <a:rPr lang="en-US">
                <a:cs typeface="Times New Roman" pitchFamily="18" charset="0"/>
              </a:rPr>
              <a:t>.  At</a:t>
            </a:r>
            <a:r>
              <a:rPr lang="en-US" b="1">
                <a:cs typeface="Times New Roman" pitchFamily="18" charset="0"/>
              </a:rPr>
              <a:t> </a:t>
            </a:r>
            <a:r>
              <a:rPr lang="en-US">
                <a:cs typeface="Times New Roman" pitchFamily="18" charset="0"/>
              </a:rPr>
              <a:t>stage 4, you should learn all you can about kidney failure and treatment choices for kidney failure.   This will help you choose the treatment (dialysis or transplant)  that you and your doctor think is best for you -- if your kidneys fail.</a:t>
            </a:r>
          </a:p>
          <a:p>
            <a:pPr>
              <a:buFontTx/>
              <a:buChar char="•"/>
            </a:pPr>
            <a:r>
              <a:rPr lang="en-US" b="1">
                <a:cs typeface="Times New Roman" pitchFamily="18" charset="0"/>
              </a:rPr>
              <a:t>Stage 5 – Kidney Failure (GFR less than 15).</a:t>
            </a:r>
            <a:r>
              <a:rPr lang="en-US">
                <a:cs typeface="Times New Roman" pitchFamily="18" charset="0"/>
              </a:rPr>
              <a:t>  Treatments like dialysis or transplant are needed at stage 5.</a:t>
            </a:r>
          </a:p>
        </p:txBody>
      </p:sp>
    </p:spTree>
    <p:extLst>
      <p:ext uri="{BB962C8B-B14F-4D97-AF65-F5344CB8AC3E}">
        <p14:creationId xmlns:p14="http://schemas.microsoft.com/office/powerpoint/2010/main" val="29039130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Slide Image Placeholder 1"/>
          <p:cNvSpPr>
            <a:spLocks noGrp="1" noRot="1" noChangeAspect="1" noTextEdit="1"/>
          </p:cNvSpPr>
          <p:nvPr>
            <p:ph type="sldImg"/>
          </p:nvPr>
        </p:nvSpPr>
        <p:spPr>
          <a:ln/>
        </p:spPr>
      </p:sp>
      <p:sp>
        <p:nvSpPr>
          <p:cNvPr id="32870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18248245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Slide Image Placeholder 1"/>
          <p:cNvSpPr>
            <a:spLocks noGrp="1" noRot="1" noChangeAspect="1" noTextEdit="1"/>
          </p:cNvSpPr>
          <p:nvPr>
            <p:ph type="sldImg"/>
          </p:nvPr>
        </p:nvSpPr>
        <p:spPr>
          <a:ln/>
        </p:spPr>
      </p:sp>
      <p:sp>
        <p:nvSpPr>
          <p:cNvPr id="34201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37256250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D3EE279D-0D47-44FD-A688-F8AC392CD77E}" type="datetimeFigureOut">
              <a:rPr lang="en-US" smtClean="0"/>
              <a:pPr/>
              <a:t>10/27/2017</a:t>
            </a:fld>
            <a:endParaRPr lang="en-US"/>
          </a:p>
        </p:txBody>
      </p:sp>
      <p:sp>
        <p:nvSpPr>
          <p:cNvPr id="4" name="Footer Placeholder 3"/>
          <p:cNvSpPr>
            <a:spLocks noGrp="1"/>
          </p:cNvSpPr>
          <p:nvPr>
            <p:ph type="ftr" sz="quarter" idx="11"/>
          </p:nvPr>
        </p:nvSpPr>
        <p:spPr>
          <a:xfrm>
            <a:off x="0" y="5486400"/>
            <a:ext cx="6019800" cy="123507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C9282B29-32C2-4CA2-A639-787AF180884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D3EE279D-0D47-44FD-A688-F8AC392CD77E}" type="datetimeFigureOut">
              <a:rPr lang="en-US" smtClean="0"/>
              <a:pPr/>
              <a:t>10/27/2017</a:t>
            </a:fld>
            <a:endParaRPr lang="en-US"/>
          </a:p>
        </p:txBody>
      </p:sp>
      <p:sp>
        <p:nvSpPr>
          <p:cNvPr id="3" name="Footer Placeholder 2"/>
          <p:cNvSpPr>
            <a:spLocks noGrp="1"/>
          </p:cNvSpPr>
          <p:nvPr>
            <p:ph type="ftr" sz="quarter" idx="11"/>
          </p:nvPr>
        </p:nvSpPr>
        <p:spPr>
          <a:xfrm>
            <a:off x="0" y="5486400"/>
            <a:ext cx="6019800" cy="123507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C9282B29-32C2-4CA2-A639-787AF180884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3EE279D-0D47-44FD-A688-F8AC392CD77E}" type="datetimeFigureOut">
              <a:rPr lang="en-US" smtClean="0"/>
              <a:pPr/>
              <a:t>10/27/2017</a:t>
            </a:fld>
            <a:endParaRPr lang="en-US"/>
          </a:p>
        </p:txBody>
      </p:sp>
      <p:sp>
        <p:nvSpPr>
          <p:cNvPr id="6" name="Footer Placeholder 5"/>
          <p:cNvSpPr>
            <a:spLocks noGrp="1"/>
          </p:cNvSpPr>
          <p:nvPr>
            <p:ph type="ftr" sz="quarter" idx="11"/>
          </p:nvPr>
        </p:nvSpPr>
        <p:spPr>
          <a:xfrm>
            <a:off x="0" y="5486400"/>
            <a:ext cx="6019800" cy="123507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9282B29-32C2-4CA2-A639-787AF180884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p:nvSpPr>
        <p:spPr>
          <a:xfrm>
            <a:off x="0" y="0"/>
            <a:ext cx="9144000" cy="152400"/>
          </a:xfrm>
          <a:prstGeom prst="rect">
            <a:avLst/>
          </a:prstGeom>
          <a:solidFill>
            <a:srgbClr val="F15E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NKF-logo_Vert_OB.png"/>
          <p:cNvPicPr>
            <a:picLocks noChangeAspect="1"/>
          </p:cNvPicPr>
          <p:nvPr/>
        </p:nvPicPr>
        <p:blipFill>
          <a:blip r:embed="rId13" cstate="print"/>
          <a:stretch>
            <a:fillRect/>
          </a:stretch>
        </p:blipFill>
        <p:spPr>
          <a:xfrm>
            <a:off x="114701" y="5791200"/>
            <a:ext cx="723499" cy="92355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freepicturesweb.com/e/ViewImg/index.html?url=http://images.freepicturesweb.com/img1/02/02/13.jpg"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a:t>Care of the Patient</a:t>
            </a:r>
            <a:br>
              <a:rPr lang="en-US" dirty="0"/>
            </a:br>
            <a:r>
              <a:rPr lang="en-US" dirty="0"/>
              <a:t>with</a:t>
            </a:r>
            <a:br>
              <a:rPr lang="en-US" dirty="0"/>
            </a:br>
            <a:r>
              <a:rPr lang="en-US" dirty="0"/>
              <a:t>End-Stage Renal Disease</a:t>
            </a:r>
          </a:p>
        </p:txBody>
      </p:sp>
    </p:spTree>
    <p:extLst>
      <p:ext uri="{BB962C8B-B14F-4D97-AF65-F5344CB8AC3E}">
        <p14:creationId xmlns:p14="http://schemas.microsoft.com/office/powerpoint/2010/main" val="3221253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r>
              <a:rPr lang="en-US"/>
              <a:t>Treatment Options</a:t>
            </a:r>
          </a:p>
        </p:txBody>
      </p:sp>
      <p:sp>
        <p:nvSpPr>
          <p:cNvPr id="128003" name="Rectangle 3"/>
          <p:cNvSpPr>
            <a:spLocks noGrp="1" noChangeArrowheads="1"/>
          </p:cNvSpPr>
          <p:nvPr>
            <p:ph type="body" idx="1"/>
          </p:nvPr>
        </p:nvSpPr>
        <p:spPr/>
        <p:txBody>
          <a:bodyPr/>
          <a:lstStyle/>
          <a:p>
            <a:pPr>
              <a:lnSpc>
                <a:spcPct val="80000"/>
              </a:lnSpc>
            </a:pPr>
            <a:r>
              <a:rPr lang="en-US" sz="2800"/>
              <a:t>Transplant</a:t>
            </a:r>
          </a:p>
          <a:p>
            <a:pPr>
              <a:lnSpc>
                <a:spcPct val="80000"/>
              </a:lnSpc>
            </a:pPr>
            <a:r>
              <a:rPr lang="en-US" sz="2800"/>
              <a:t>Hemodialysis</a:t>
            </a:r>
          </a:p>
          <a:p>
            <a:pPr lvl="1">
              <a:lnSpc>
                <a:spcPct val="80000"/>
              </a:lnSpc>
            </a:pPr>
            <a:r>
              <a:rPr lang="en-US" sz="2400"/>
              <a:t>In-Center Hemodialysis</a:t>
            </a:r>
          </a:p>
          <a:p>
            <a:pPr lvl="1">
              <a:lnSpc>
                <a:spcPct val="80000"/>
              </a:lnSpc>
            </a:pPr>
            <a:r>
              <a:rPr lang="en-US" sz="2400"/>
              <a:t>Home hemodialysis</a:t>
            </a:r>
          </a:p>
          <a:p>
            <a:pPr lvl="1">
              <a:lnSpc>
                <a:spcPct val="80000"/>
              </a:lnSpc>
            </a:pPr>
            <a:r>
              <a:rPr lang="en-US" sz="2400"/>
              <a:t>Nocturnal Dialysis</a:t>
            </a:r>
          </a:p>
          <a:p>
            <a:pPr lvl="1">
              <a:lnSpc>
                <a:spcPct val="80000"/>
              </a:lnSpc>
            </a:pPr>
            <a:r>
              <a:rPr lang="en-US" sz="2400"/>
              <a:t>Daily Short Dialysis </a:t>
            </a:r>
          </a:p>
          <a:p>
            <a:pPr>
              <a:lnSpc>
                <a:spcPct val="80000"/>
              </a:lnSpc>
            </a:pPr>
            <a:r>
              <a:rPr lang="en-US" sz="2800"/>
              <a:t>Peritoneal Dialysis</a:t>
            </a:r>
          </a:p>
          <a:p>
            <a:pPr lvl="1">
              <a:lnSpc>
                <a:spcPct val="80000"/>
              </a:lnSpc>
            </a:pPr>
            <a:r>
              <a:rPr lang="en-US" sz="2400"/>
              <a:t>Continuous Ambulatory PD (CAPD)</a:t>
            </a:r>
          </a:p>
          <a:p>
            <a:pPr lvl="1">
              <a:lnSpc>
                <a:spcPct val="80000"/>
              </a:lnSpc>
            </a:pPr>
            <a:r>
              <a:rPr lang="en-US" sz="2400"/>
              <a:t>Continuous Cyclic PD (CCPD)</a:t>
            </a:r>
          </a:p>
          <a:p>
            <a:pPr>
              <a:lnSpc>
                <a:spcPct val="80000"/>
              </a:lnSpc>
            </a:pPr>
            <a:r>
              <a:rPr lang="en-US" sz="2800"/>
              <a:t>No Treatment / comfort care</a:t>
            </a:r>
          </a:p>
        </p:txBody>
      </p:sp>
    </p:spTree>
    <p:extLst>
      <p:ext uri="{BB962C8B-B14F-4D97-AF65-F5344CB8AC3E}">
        <p14:creationId xmlns:p14="http://schemas.microsoft.com/office/powerpoint/2010/main" val="41355071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Hemodialysis </a:t>
            </a:r>
            <a:r>
              <a:rPr lang="en-US" dirty="0" err="1"/>
              <a:t>vs</a:t>
            </a:r>
            <a:r>
              <a:rPr lang="en-US" dirty="0"/>
              <a:t> Peritoneal Dialysis</a:t>
            </a:r>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676400"/>
            <a:ext cx="7848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63014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6198" y="1462553"/>
            <a:ext cx="3646487" cy="237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18" name="Rectangle 27"/>
          <p:cNvSpPr>
            <a:spLocks noGrp="1" noChangeArrowheads="1"/>
          </p:cNvSpPr>
          <p:nvPr>
            <p:ph type="sldNum" sz="quarter" idx="4294967295"/>
          </p:nvPr>
        </p:nvSpPr>
        <p:spPr>
          <a:xfrm>
            <a:off x="3646488" y="6381750"/>
            <a:ext cx="1828800" cy="476250"/>
          </a:xfrm>
          <a:prstGeom prst="rect">
            <a:avLst/>
          </a:prstGeom>
          <a:noFill/>
        </p:spPr>
        <p:txBody>
          <a:bodyPr/>
          <a:lstStyle/>
          <a:p>
            <a:fld id="{60B2FB89-D91D-445B-8F05-31BBAA4C05A6}" type="slidenum">
              <a:rPr lang="en-US" smtClean="0"/>
              <a:pPr/>
              <a:t>12</a:t>
            </a:fld>
            <a:endParaRPr lang="en-US"/>
          </a:p>
        </p:txBody>
      </p:sp>
      <p:sp>
        <p:nvSpPr>
          <p:cNvPr id="9219" name="Rectangle 8"/>
          <p:cNvSpPr>
            <a:spLocks noGrp="1" noChangeArrowheads="1"/>
          </p:cNvSpPr>
          <p:nvPr>
            <p:ph type="body" idx="1"/>
          </p:nvPr>
        </p:nvSpPr>
        <p:spPr>
          <a:xfrm>
            <a:off x="533400" y="1524000"/>
            <a:ext cx="5029200" cy="4267200"/>
          </a:xfrm>
        </p:spPr>
        <p:txBody>
          <a:bodyPr>
            <a:normAutofit/>
          </a:bodyPr>
          <a:lstStyle/>
          <a:p>
            <a:pPr lvl="1" eaLnBrk="1" hangingPunct="1"/>
            <a:r>
              <a:rPr lang="en-US" dirty="0"/>
              <a:t>In-center</a:t>
            </a:r>
          </a:p>
          <a:p>
            <a:pPr lvl="1" eaLnBrk="1" hangingPunct="1"/>
            <a:r>
              <a:rPr lang="en-US" dirty="0"/>
              <a:t>Home</a:t>
            </a:r>
          </a:p>
          <a:p>
            <a:pPr lvl="2"/>
            <a:r>
              <a:rPr lang="en-US" dirty="0"/>
              <a:t>Daily or every other day </a:t>
            </a:r>
          </a:p>
          <a:p>
            <a:pPr lvl="2"/>
            <a:r>
              <a:rPr lang="en-US" dirty="0"/>
              <a:t>Treatment time varies by patient</a:t>
            </a:r>
          </a:p>
          <a:p>
            <a:pPr lvl="1" eaLnBrk="1" hangingPunct="1"/>
            <a:r>
              <a:rPr lang="en-US" dirty="0"/>
              <a:t>Nocturnal: Home or In-center</a:t>
            </a:r>
          </a:p>
          <a:p>
            <a:pPr lvl="2" eaLnBrk="1" hangingPunct="1"/>
            <a:r>
              <a:rPr lang="en-US" dirty="0"/>
              <a:t>Hemodialysis machine </a:t>
            </a:r>
          </a:p>
          <a:p>
            <a:pPr lvl="2" eaLnBrk="1" hangingPunct="1"/>
            <a:r>
              <a:rPr lang="en-US" dirty="0"/>
              <a:t>Purified water</a:t>
            </a:r>
          </a:p>
          <a:p>
            <a:pPr lvl="1" eaLnBrk="1" hangingPunct="1"/>
            <a:endParaRPr lang="en-US" dirty="0">
              <a:solidFill>
                <a:srgbClr val="544672"/>
              </a:solidFill>
            </a:endParaRPr>
          </a:p>
        </p:txBody>
      </p:sp>
      <p:sp>
        <p:nvSpPr>
          <p:cNvPr id="9224" name="Rectangle 7"/>
          <p:cNvSpPr>
            <a:spLocks noGrp="1" noChangeArrowheads="1"/>
          </p:cNvSpPr>
          <p:nvPr>
            <p:ph type="title"/>
          </p:nvPr>
        </p:nvSpPr>
        <p:spPr>
          <a:xfrm>
            <a:off x="430212" y="571500"/>
            <a:ext cx="8312343" cy="425450"/>
          </a:xfrm>
        </p:spPr>
        <p:txBody>
          <a:bodyPr>
            <a:normAutofit fontScale="90000"/>
          </a:bodyPr>
          <a:lstStyle/>
          <a:p>
            <a:pPr eaLnBrk="1" hangingPunct="1"/>
            <a:r>
              <a:rPr lang="en-US" dirty="0"/>
              <a:t>Hemodialysis (HD)</a:t>
            </a:r>
          </a:p>
        </p:txBody>
      </p:sp>
      <p:sp>
        <p:nvSpPr>
          <p:cNvPr id="6" name="Rectangle 10"/>
          <p:cNvSpPr>
            <a:spLocks noChangeArrowheads="1"/>
          </p:cNvSpPr>
          <p:nvPr/>
        </p:nvSpPr>
        <p:spPr bwMode="auto">
          <a:xfrm>
            <a:off x="0" y="968491"/>
            <a:ext cx="6596063" cy="93662"/>
          </a:xfrm>
          <a:prstGeom prst="rect">
            <a:avLst/>
          </a:prstGeom>
          <a:gradFill>
            <a:gsLst>
              <a:gs pos="0">
                <a:srgbClr val="01A9CD">
                  <a:alpha val="80000"/>
                </a:srgbClr>
              </a:gs>
              <a:gs pos="100000">
                <a:srgbClr val="01A9CD">
                  <a:alpha val="0"/>
                </a:srgbClr>
              </a:gs>
              <a:gs pos="100000">
                <a:schemeClr val="accent1"/>
              </a:gs>
              <a:gs pos="100000">
                <a:srgbClr val="E7EAA8"/>
              </a:gs>
            </a:gsLst>
            <a:lin ang="0" scaled="1"/>
          </a:gradFill>
          <a:ln w="9525">
            <a:noFill/>
            <a:miter lim="800000"/>
            <a:headEnd/>
            <a:tailEnd/>
          </a:ln>
        </p:spPr>
        <p:txBody>
          <a:bodyPr wrap="none" anchor="ctr"/>
          <a:lstStyle/>
          <a:p>
            <a:pPr eaLnBrk="0" hangingPunct="0">
              <a:defRPr/>
            </a:pPr>
            <a:endParaRPr lang="en-US"/>
          </a:p>
        </p:txBody>
      </p:sp>
    </p:spTree>
    <p:extLst>
      <p:ext uri="{BB962C8B-B14F-4D97-AF65-F5344CB8AC3E}">
        <p14:creationId xmlns:p14="http://schemas.microsoft.com/office/powerpoint/2010/main" val="7318909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7"/>
          <p:cNvSpPr>
            <a:spLocks noGrp="1" noChangeArrowheads="1"/>
          </p:cNvSpPr>
          <p:nvPr>
            <p:ph type="sldNum" sz="quarter" idx="4294967295"/>
          </p:nvPr>
        </p:nvSpPr>
        <p:spPr>
          <a:xfrm>
            <a:off x="3646488" y="6381750"/>
            <a:ext cx="1828800" cy="476250"/>
          </a:xfrm>
          <a:prstGeom prst="rect">
            <a:avLst/>
          </a:prstGeom>
          <a:noFill/>
        </p:spPr>
        <p:txBody>
          <a:bodyPr/>
          <a:lstStyle/>
          <a:p>
            <a:fld id="{60B2FB89-D91D-445B-8F05-31BBAA4C05A6}" type="slidenum">
              <a:rPr lang="en-US" smtClean="0"/>
              <a:pPr/>
              <a:t>13</a:t>
            </a:fld>
            <a:endParaRPr lang="en-US"/>
          </a:p>
        </p:txBody>
      </p:sp>
      <p:sp>
        <p:nvSpPr>
          <p:cNvPr id="9219" name="Rectangle 8"/>
          <p:cNvSpPr>
            <a:spLocks noGrp="1" noChangeArrowheads="1"/>
          </p:cNvSpPr>
          <p:nvPr>
            <p:ph type="body" idx="1"/>
          </p:nvPr>
        </p:nvSpPr>
        <p:spPr>
          <a:xfrm>
            <a:off x="397230" y="1462299"/>
            <a:ext cx="7239000" cy="4453054"/>
          </a:xfrm>
        </p:spPr>
        <p:txBody>
          <a:bodyPr/>
          <a:lstStyle/>
          <a:p>
            <a:pPr lvl="1" eaLnBrk="1" hangingPunct="1"/>
            <a:r>
              <a:rPr lang="en-US" dirty="0"/>
              <a:t>Continuous Ambulatory PD (CAPD)</a:t>
            </a:r>
          </a:p>
          <a:p>
            <a:pPr lvl="2" eaLnBrk="1" hangingPunct="1"/>
            <a:r>
              <a:rPr lang="en-US" dirty="0"/>
              <a:t>Manual with no machinery involved</a:t>
            </a:r>
          </a:p>
          <a:p>
            <a:pPr lvl="2" eaLnBrk="1" hangingPunct="1"/>
            <a:r>
              <a:rPr lang="en-US" dirty="0"/>
              <a:t>Performed 24/7</a:t>
            </a:r>
          </a:p>
          <a:p>
            <a:pPr lvl="2" eaLnBrk="1" hangingPunct="1"/>
            <a:r>
              <a:rPr lang="en-US" dirty="0"/>
              <a:t>Approximately one 18” x 11” x 8” </a:t>
            </a:r>
          </a:p>
          <a:p>
            <a:pPr lvl="2" eaLnBrk="1" hangingPunct="1"/>
            <a:r>
              <a:rPr lang="en-US" dirty="0"/>
              <a:t>Case of supplies is used daily</a:t>
            </a:r>
          </a:p>
          <a:p>
            <a:pPr lvl="1" eaLnBrk="1" hangingPunct="1"/>
            <a:r>
              <a:rPr lang="en-US" dirty="0"/>
              <a:t>Continuous Cycler PD (CCPD) </a:t>
            </a:r>
          </a:p>
          <a:p>
            <a:pPr lvl="2" eaLnBrk="1" hangingPunct="1"/>
            <a:r>
              <a:rPr lang="en-US" dirty="0"/>
              <a:t>Automated using a delivery machine</a:t>
            </a:r>
          </a:p>
          <a:p>
            <a:pPr lvl="2" eaLnBrk="1" hangingPunct="1"/>
            <a:r>
              <a:rPr lang="en-US" dirty="0"/>
              <a:t>Usually done only at night </a:t>
            </a:r>
            <a:br>
              <a:rPr lang="en-US" dirty="0"/>
            </a:br>
            <a:r>
              <a:rPr lang="en-US" dirty="0"/>
              <a:t>(6-7 nights/week)</a:t>
            </a:r>
          </a:p>
          <a:p>
            <a:pPr marL="0" indent="0" eaLnBrk="1" hangingPunct="1"/>
            <a:endParaRPr lang="en-US" dirty="0"/>
          </a:p>
          <a:p>
            <a:pPr marL="0" indent="0" eaLnBrk="1" hangingPunct="1"/>
            <a:endParaRPr lang="en-US" dirty="0"/>
          </a:p>
        </p:txBody>
      </p:sp>
      <p:sp>
        <p:nvSpPr>
          <p:cNvPr id="9224" name="Rectangle 7"/>
          <p:cNvSpPr>
            <a:spLocks noGrp="1" noChangeArrowheads="1"/>
          </p:cNvSpPr>
          <p:nvPr>
            <p:ph type="title"/>
          </p:nvPr>
        </p:nvSpPr>
        <p:spPr>
          <a:xfrm>
            <a:off x="430212" y="571500"/>
            <a:ext cx="8312343" cy="425450"/>
          </a:xfrm>
        </p:spPr>
        <p:txBody>
          <a:bodyPr>
            <a:normAutofit fontScale="90000"/>
          </a:bodyPr>
          <a:lstStyle/>
          <a:p>
            <a:pPr eaLnBrk="1" hangingPunct="1"/>
            <a:r>
              <a:rPr lang="en-US" dirty="0"/>
              <a:t>Peritoneal Dialysis (PD)</a:t>
            </a:r>
          </a:p>
        </p:txBody>
      </p:sp>
      <p:sp>
        <p:nvSpPr>
          <p:cNvPr id="6" name="Rectangle 10"/>
          <p:cNvSpPr>
            <a:spLocks noChangeArrowheads="1"/>
          </p:cNvSpPr>
          <p:nvPr/>
        </p:nvSpPr>
        <p:spPr bwMode="auto">
          <a:xfrm>
            <a:off x="0" y="968491"/>
            <a:ext cx="6596063" cy="93662"/>
          </a:xfrm>
          <a:prstGeom prst="rect">
            <a:avLst/>
          </a:prstGeom>
          <a:gradFill>
            <a:gsLst>
              <a:gs pos="0">
                <a:srgbClr val="01A9CD">
                  <a:alpha val="80000"/>
                </a:srgbClr>
              </a:gs>
              <a:gs pos="100000">
                <a:srgbClr val="01A9CD">
                  <a:alpha val="0"/>
                </a:srgbClr>
              </a:gs>
              <a:gs pos="100000">
                <a:schemeClr val="accent1"/>
              </a:gs>
              <a:gs pos="100000">
                <a:srgbClr val="E7EAA8"/>
              </a:gs>
            </a:gsLst>
            <a:lin ang="0" scaled="1"/>
          </a:gradFill>
          <a:ln w="9525">
            <a:noFill/>
            <a:miter lim="800000"/>
            <a:headEnd/>
            <a:tailEnd/>
          </a:ln>
        </p:spPr>
        <p:txBody>
          <a:bodyPr wrap="none" anchor="ctr"/>
          <a:lstStyle/>
          <a:p>
            <a:pPr eaLnBrk="0" hangingPunct="0">
              <a:defRPr/>
            </a:pPr>
            <a:endParaRPr lang="en-US"/>
          </a:p>
        </p:txBody>
      </p:sp>
      <p:pic>
        <p:nvPicPr>
          <p:cNvPr id="7" name="Picture 5" descr="capd_3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5411" y="2421553"/>
            <a:ext cx="2541638" cy="3493800"/>
          </a:xfrm>
          <a:prstGeom prst="rect">
            <a:avLst/>
          </a:prstGeom>
          <a:noFill/>
          <a:ln w="9525">
            <a:noFill/>
            <a:miter lim="800000"/>
            <a:headEnd/>
            <a:tailEnd/>
          </a:ln>
        </p:spPr>
      </p:pic>
    </p:spTree>
    <p:extLst>
      <p:ext uri="{BB962C8B-B14F-4D97-AF65-F5344CB8AC3E}">
        <p14:creationId xmlns:p14="http://schemas.microsoft.com/office/powerpoint/2010/main" val="4569561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7"/>
          <p:cNvSpPr>
            <a:spLocks noGrp="1" noChangeArrowheads="1"/>
          </p:cNvSpPr>
          <p:nvPr>
            <p:ph type="sldNum" sz="quarter" idx="4294967295"/>
          </p:nvPr>
        </p:nvSpPr>
        <p:spPr>
          <a:xfrm>
            <a:off x="3646488" y="6381750"/>
            <a:ext cx="1828800" cy="476250"/>
          </a:xfrm>
          <a:prstGeom prst="rect">
            <a:avLst/>
          </a:prstGeom>
          <a:noFill/>
        </p:spPr>
        <p:txBody>
          <a:bodyPr/>
          <a:lstStyle/>
          <a:p>
            <a:fld id="{60951D70-4770-4C44-976D-42816F1A8487}" type="slidenum">
              <a:rPr lang="en-US" smtClean="0"/>
              <a:pPr/>
              <a:t>14</a:t>
            </a:fld>
            <a:endParaRPr lang="en-US"/>
          </a:p>
        </p:txBody>
      </p:sp>
      <p:sp>
        <p:nvSpPr>
          <p:cNvPr id="10244" name="Rectangle 15"/>
          <p:cNvSpPr>
            <a:spLocks noGrp="1" noChangeArrowheads="1"/>
          </p:cNvSpPr>
          <p:nvPr>
            <p:ph type="body" sz="half" idx="2"/>
          </p:nvPr>
        </p:nvSpPr>
        <p:spPr>
          <a:xfrm>
            <a:off x="4673600" y="1524000"/>
            <a:ext cx="3987800" cy="3406061"/>
          </a:xfrm>
        </p:spPr>
        <p:txBody>
          <a:bodyPr>
            <a:normAutofit fontScale="92500"/>
          </a:bodyPr>
          <a:lstStyle/>
          <a:p>
            <a:pPr lvl="1" eaLnBrk="1" hangingPunct="1"/>
            <a:r>
              <a:rPr lang="en-US" sz="2600" dirty="0"/>
              <a:t>Take special drugs to prevent rejection of the kidney</a:t>
            </a:r>
          </a:p>
          <a:p>
            <a:pPr lvl="1" eaLnBrk="1" hangingPunct="1"/>
            <a:r>
              <a:rPr lang="en-US" sz="2600" dirty="0"/>
              <a:t>Some medications diminish the body’s ability to fight infection</a:t>
            </a:r>
          </a:p>
          <a:p>
            <a:pPr lvl="1" eaLnBrk="1" hangingPunct="1"/>
            <a:r>
              <a:rPr lang="en-US" sz="2600" dirty="0"/>
              <a:t>Avoid exposure to infections</a:t>
            </a:r>
          </a:p>
        </p:txBody>
      </p:sp>
      <p:sp>
        <p:nvSpPr>
          <p:cNvPr id="10246" name="Rectangle 13"/>
          <p:cNvSpPr>
            <a:spLocks noGrp="1" noChangeArrowheads="1"/>
          </p:cNvSpPr>
          <p:nvPr>
            <p:ph type="title"/>
          </p:nvPr>
        </p:nvSpPr>
        <p:spPr>
          <a:xfrm>
            <a:off x="430213" y="576212"/>
            <a:ext cx="6238875" cy="425501"/>
          </a:xfrm>
        </p:spPr>
        <p:txBody>
          <a:bodyPr>
            <a:normAutofit fontScale="90000"/>
          </a:bodyPr>
          <a:lstStyle/>
          <a:p>
            <a:pPr eaLnBrk="1" hangingPunct="1"/>
            <a:r>
              <a:rPr lang="en-US" dirty="0"/>
              <a:t>Transplantation</a:t>
            </a:r>
          </a:p>
        </p:txBody>
      </p:sp>
      <p:sp>
        <p:nvSpPr>
          <p:cNvPr id="7" name="Rectangle 10"/>
          <p:cNvSpPr>
            <a:spLocks noChangeArrowheads="1"/>
          </p:cNvSpPr>
          <p:nvPr/>
        </p:nvSpPr>
        <p:spPr bwMode="auto">
          <a:xfrm>
            <a:off x="0" y="968491"/>
            <a:ext cx="6596063" cy="93662"/>
          </a:xfrm>
          <a:prstGeom prst="rect">
            <a:avLst/>
          </a:prstGeom>
          <a:gradFill>
            <a:gsLst>
              <a:gs pos="0">
                <a:srgbClr val="01A9CD">
                  <a:alpha val="80000"/>
                </a:srgbClr>
              </a:gs>
              <a:gs pos="100000">
                <a:srgbClr val="01A9CD">
                  <a:alpha val="0"/>
                </a:srgbClr>
              </a:gs>
              <a:gs pos="100000">
                <a:schemeClr val="accent1"/>
              </a:gs>
              <a:gs pos="100000">
                <a:srgbClr val="E7EAA8"/>
              </a:gs>
            </a:gsLst>
            <a:lin ang="0" scaled="1"/>
          </a:gradFill>
          <a:ln w="9525">
            <a:noFill/>
            <a:miter lim="800000"/>
            <a:headEnd/>
            <a:tailEnd/>
          </a:ln>
        </p:spPr>
        <p:txBody>
          <a:bodyPr wrap="none" anchor="ctr"/>
          <a:lstStyle/>
          <a:p>
            <a:pPr eaLnBrk="0" hangingPunct="0">
              <a:defRPr/>
            </a:pPr>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548" y="1704161"/>
            <a:ext cx="3487737" cy="298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80430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371600"/>
            <a:ext cx="8229600" cy="4572000"/>
          </a:xfrm>
        </p:spPr>
        <p:txBody>
          <a:bodyPr>
            <a:normAutofit fontScale="92500" lnSpcReduction="10000"/>
          </a:bodyPr>
          <a:lstStyle/>
          <a:p>
            <a:r>
              <a:rPr lang="en-US" dirty="0"/>
              <a:t>Nephrology nurses affect positive patient outcomes through assurance of delivery of adequate dialysis prescription</a:t>
            </a:r>
          </a:p>
          <a:p>
            <a:r>
              <a:rPr lang="en-US" dirty="0"/>
              <a:t>Nursing assessment crucial in determining patient response to therapy</a:t>
            </a:r>
          </a:p>
          <a:p>
            <a:pPr lvl="1"/>
            <a:r>
              <a:rPr lang="en-US" dirty="0"/>
              <a:t>Monitor for </a:t>
            </a:r>
            <a:r>
              <a:rPr lang="en-US" dirty="0" err="1"/>
              <a:t>s&amp;s</a:t>
            </a:r>
            <a:r>
              <a:rPr lang="en-US" dirty="0"/>
              <a:t> of:</a:t>
            </a:r>
          </a:p>
          <a:p>
            <a:pPr lvl="2"/>
            <a:r>
              <a:rPr lang="en-US" dirty="0"/>
              <a:t>Uremia</a:t>
            </a:r>
          </a:p>
          <a:p>
            <a:pPr lvl="2"/>
            <a:r>
              <a:rPr lang="en-US" dirty="0"/>
              <a:t>Fluid volume status</a:t>
            </a:r>
          </a:p>
          <a:p>
            <a:pPr lvl="2"/>
            <a:r>
              <a:rPr lang="en-US" dirty="0"/>
              <a:t>Anemia</a:t>
            </a:r>
          </a:p>
          <a:p>
            <a:pPr lvl="2"/>
            <a:r>
              <a:rPr lang="en-US" dirty="0"/>
              <a:t>Nutritional status</a:t>
            </a:r>
          </a:p>
          <a:p>
            <a:pPr lvl="2"/>
            <a:r>
              <a:rPr lang="en-US" dirty="0"/>
              <a:t>Bone disease</a:t>
            </a:r>
          </a:p>
        </p:txBody>
      </p:sp>
      <p:sp>
        <p:nvSpPr>
          <p:cNvPr id="3" name="Title 2"/>
          <p:cNvSpPr>
            <a:spLocks noGrp="1"/>
          </p:cNvSpPr>
          <p:nvPr>
            <p:ph type="title"/>
          </p:nvPr>
        </p:nvSpPr>
        <p:spPr/>
        <p:txBody>
          <a:bodyPr/>
          <a:lstStyle/>
          <a:p>
            <a:r>
              <a:rPr lang="en-US" dirty="0"/>
              <a:t>The </a:t>
            </a:r>
            <a:r>
              <a:rPr lang="en-US" dirty="0" err="1"/>
              <a:t>Hemodialysis</a:t>
            </a:r>
            <a:r>
              <a:rPr lang="en-US" dirty="0"/>
              <a:t> Prescription</a:t>
            </a:r>
          </a:p>
        </p:txBody>
      </p:sp>
    </p:spTree>
    <p:custDataLst>
      <p:tags r:id="rId1"/>
    </p:custDataLst>
    <p:extLst>
      <p:ext uri="{BB962C8B-B14F-4D97-AF65-F5344CB8AC3E}">
        <p14:creationId xmlns:p14="http://schemas.microsoft.com/office/powerpoint/2010/main" val="1565044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fade">
                                      <p:cBhvr>
                                        <p:cTn id="21" dur="1000"/>
                                        <p:tgtEl>
                                          <p:spTgt spid="2">
                                            <p:txEl>
                                              <p:pRg st="1" end="1"/>
                                            </p:txEl>
                                          </p:spTgt>
                                        </p:tgtEl>
                                      </p:cBhvr>
                                    </p:animEffect>
                                    <p:anim calcmode="lin" valueType="num">
                                      <p:cBhvr>
                                        <p:cTn id="22"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2" end="2"/>
                                            </p:txEl>
                                          </p:spTgt>
                                        </p:tgtEl>
                                        <p:attrNameLst>
                                          <p:attrName>style.visibility</p:attrName>
                                        </p:attrNameLst>
                                      </p:cBhvr>
                                      <p:to>
                                        <p:strVal val="visible"/>
                                      </p:to>
                                    </p:set>
                                    <p:animEffect transition="in" filter="fade">
                                      <p:cBhvr>
                                        <p:cTn id="28" dur="1000"/>
                                        <p:tgtEl>
                                          <p:spTgt spid="2">
                                            <p:txEl>
                                              <p:pRg st="2" end="2"/>
                                            </p:txEl>
                                          </p:spTgt>
                                        </p:tgtEl>
                                      </p:cBhvr>
                                    </p:animEffect>
                                    <p:anim calcmode="lin" valueType="num">
                                      <p:cBhvr>
                                        <p:cTn id="29"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2" end="2"/>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2">
                                            <p:txEl>
                                              <p:pRg st="3" end="3"/>
                                            </p:txEl>
                                          </p:spTgt>
                                        </p:tgtEl>
                                        <p:attrNameLst>
                                          <p:attrName>style.visibility</p:attrName>
                                        </p:attrNameLst>
                                      </p:cBhvr>
                                      <p:to>
                                        <p:strVal val="visible"/>
                                      </p:to>
                                    </p:set>
                                    <p:animEffect transition="in" filter="fade">
                                      <p:cBhvr>
                                        <p:cTn id="33" dur="1000"/>
                                        <p:tgtEl>
                                          <p:spTgt spid="2">
                                            <p:txEl>
                                              <p:pRg st="3" end="3"/>
                                            </p:txEl>
                                          </p:spTgt>
                                        </p:tgtEl>
                                      </p:cBhvr>
                                    </p:animEffect>
                                    <p:anim calcmode="lin" valueType="num">
                                      <p:cBhvr>
                                        <p:cTn id="34"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2">
                                            <p:txEl>
                                              <p:pRg st="3" end="3"/>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2">
                                            <p:txEl>
                                              <p:pRg st="4" end="4"/>
                                            </p:txEl>
                                          </p:spTgt>
                                        </p:tgtEl>
                                        <p:attrNameLst>
                                          <p:attrName>style.visibility</p:attrName>
                                        </p:attrNameLst>
                                      </p:cBhvr>
                                      <p:to>
                                        <p:strVal val="visible"/>
                                      </p:to>
                                    </p:set>
                                    <p:animEffect transition="in" filter="fade">
                                      <p:cBhvr>
                                        <p:cTn id="38" dur="1000"/>
                                        <p:tgtEl>
                                          <p:spTgt spid="2">
                                            <p:txEl>
                                              <p:pRg st="4" end="4"/>
                                            </p:txEl>
                                          </p:spTgt>
                                        </p:tgtEl>
                                      </p:cBhvr>
                                    </p:animEffect>
                                    <p:anim calcmode="lin" valueType="num">
                                      <p:cBhvr>
                                        <p:cTn id="39"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2">
                                            <p:txEl>
                                              <p:pRg st="4" end="4"/>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2">
                                            <p:txEl>
                                              <p:pRg st="5" end="5"/>
                                            </p:txEl>
                                          </p:spTgt>
                                        </p:tgtEl>
                                        <p:attrNameLst>
                                          <p:attrName>style.visibility</p:attrName>
                                        </p:attrNameLst>
                                      </p:cBhvr>
                                      <p:to>
                                        <p:strVal val="visible"/>
                                      </p:to>
                                    </p:set>
                                    <p:animEffect transition="in" filter="fade">
                                      <p:cBhvr>
                                        <p:cTn id="43" dur="1000"/>
                                        <p:tgtEl>
                                          <p:spTgt spid="2">
                                            <p:txEl>
                                              <p:pRg st="5" end="5"/>
                                            </p:txEl>
                                          </p:spTgt>
                                        </p:tgtEl>
                                      </p:cBhvr>
                                    </p:animEffect>
                                    <p:anim calcmode="lin" valueType="num">
                                      <p:cBhvr>
                                        <p:cTn id="44"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5" dur="1000" fill="hold"/>
                                        <p:tgtEl>
                                          <p:spTgt spid="2">
                                            <p:txEl>
                                              <p:pRg st="5" end="5"/>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2">
                                            <p:txEl>
                                              <p:pRg st="6" end="6"/>
                                            </p:txEl>
                                          </p:spTgt>
                                        </p:tgtEl>
                                        <p:attrNameLst>
                                          <p:attrName>style.visibility</p:attrName>
                                        </p:attrNameLst>
                                      </p:cBhvr>
                                      <p:to>
                                        <p:strVal val="visible"/>
                                      </p:to>
                                    </p:set>
                                    <p:animEffect transition="in" filter="fade">
                                      <p:cBhvr>
                                        <p:cTn id="48" dur="1000"/>
                                        <p:tgtEl>
                                          <p:spTgt spid="2">
                                            <p:txEl>
                                              <p:pRg st="6" end="6"/>
                                            </p:txEl>
                                          </p:spTgt>
                                        </p:tgtEl>
                                      </p:cBhvr>
                                    </p:animEffect>
                                    <p:anim calcmode="lin" valueType="num">
                                      <p:cBhvr>
                                        <p:cTn id="49"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0" dur="1000" fill="hold"/>
                                        <p:tgtEl>
                                          <p:spTgt spid="2">
                                            <p:txEl>
                                              <p:pRg st="6" end="6"/>
                                            </p:txEl>
                                          </p:spTgt>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2">
                                            <p:txEl>
                                              <p:pRg st="7" end="7"/>
                                            </p:txEl>
                                          </p:spTgt>
                                        </p:tgtEl>
                                        <p:attrNameLst>
                                          <p:attrName>style.visibility</p:attrName>
                                        </p:attrNameLst>
                                      </p:cBhvr>
                                      <p:to>
                                        <p:strVal val="visible"/>
                                      </p:to>
                                    </p:set>
                                    <p:animEffect transition="in" filter="fade">
                                      <p:cBhvr>
                                        <p:cTn id="53" dur="1000"/>
                                        <p:tgtEl>
                                          <p:spTgt spid="2">
                                            <p:txEl>
                                              <p:pRg st="7" end="7"/>
                                            </p:txEl>
                                          </p:spTgt>
                                        </p:tgtEl>
                                      </p:cBhvr>
                                    </p:animEffect>
                                    <p:anim calcmode="lin" valueType="num">
                                      <p:cBhvr>
                                        <p:cTn id="54"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5"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normAutofit fontScale="90000"/>
          </a:bodyPr>
          <a:lstStyle/>
          <a:p>
            <a:r>
              <a:rPr lang="en-US" sz="4000"/>
              <a:t>There Is More To Caring For The Patient Than Just Dialysis</a:t>
            </a:r>
          </a:p>
        </p:txBody>
      </p:sp>
      <p:sp>
        <p:nvSpPr>
          <p:cNvPr id="151555" name="Rectangle 3"/>
          <p:cNvSpPr>
            <a:spLocks noGrp="1" noChangeArrowheads="1"/>
          </p:cNvSpPr>
          <p:nvPr>
            <p:ph type="body" idx="1"/>
          </p:nvPr>
        </p:nvSpPr>
        <p:spPr/>
        <p:txBody>
          <a:bodyPr/>
          <a:lstStyle/>
          <a:p>
            <a:r>
              <a:rPr lang="en-US"/>
              <a:t>Coping with Dialysis</a:t>
            </a:r>
          </a:p>
          <a:p>
            <a:pPr lvl="1"/>
            <a:r>
              <a:rPr lang="en-US"/>
              <a:t>Emotional issues</a:t>
            </a:r>
          </a:p>
          <a:p>
            <a:pPr lvl="1"/>
            <a:r>
              <a:rPr lang="en-US"/>
              <a:t>Financial issues</a:t>
            </a:r>
          </a:p>
          <a:p>
            <a:pPr lvl="1"/>
            <a:r>
              <a:rPr lang="en-US"/>
              <a:t>Health concerns</a:t>
            </a:r>
          </a:p>
          <a:p>
            <a:r>
              <a:rPr lang="en-US"/>
              <a:t>Maintaining Patient Confidentiality</a:t>
            </a:r>
          </a:p>
          <a:p>
            <a:r>
              <a:rPr lang="en-US"/>
              <a:t>Patient Education</a:t>
            </a:r>
          </a:p>
          <a:p>
            <a:r>
              <a:rPr lang="en-US"/>
              <a:t>Rehabilitation</a:t>
            </a:r>
          </a:p>
        </p:txBody>
      </p:sp>
    </p:spTree>
    <p:extLst>
      <p:ext uri="{BB962C8B-B14F-4D97-AF65-F5344CB8AC3E}">
        <p14:creationId xmlns:p14="http://schemas.microsoft.com/office/powerpoint/2010/main" val="8703366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7"/>
          <p:cNvSpPr>
            <a:spLocks noGrp="1" noChangeArrowheads="1"/>
          </p:cNvSpPr>
          <p:nvPr>
            <p:ph type="sldNum" sz="quarter" idx="4294967295"/>
          </p:nvPr>
        </p:nvSpPr>
        <p:spPr>
          <a:xfrm>
            <a:off x="3646488" y="6381750"/>
            <a:ext cx="1828800" cy="476250"/>
          </a:xfrm>
          <a:prstGeom prst="rect">
            <a:avLst/>
          </a:prstGeom>
          <a:noFill/>
        </p:spPr>
        <p:txBody>
          <a:bodyPr/>
          <a:lstStyle/>
          <a:p>
            <a:fld id="{60B2FB89-D91D-445B-8F05-31BBAA4C05A6}" type="slidenum">
              <a:rPr lang="en-US" smtClean="0"/>
              <a:pPr/>
              <a:t>17</a:t>
            </a:fld>
            <a:endParaRPr lang="en-US"/>
          </a:p>
        </p:txBody>
      </p:sp>
      <p:sp>
        <p:nvSpPr>
          <p:cNvPr id="9219" name="Rectangle 8"/>
          <p:cNvSpPr>
            <a:spLocks noGrp="1" noChangeArrowheads="1"/>
          </p:cNvSpPr>
          <p:nvPr>
            <p:ph type="body" idx="1"/>
          </p:nvPr>
        </p:nvSpPr>
        <p:spPr>
          <a:xfrm>
            <a:off x="533399" y="1524000"/>
            <a:ext cx="8209155" cy="3276600"/>
          </a:xfrm>
        </p:spPr>
        <p:txBody>
          <a:bodyPr>
            <a:normAutofit/>
          </a:bodyPr>
          <a:lstStyle/>
          <a:p>
            <a:pPr marL="457200" lvl="1" indent="0" eaLnBrk="1" hangingPunct="1">
              <a:buNone/>
            </a:pPr>
            <a:r>
              <a:rPr lang="en-US" dirty="0"/>
              <a:t>There are three types of vascular access used for hemodialysis: </a:t>
            </a:r>
          </a:p>
          <a:p>
            <a:pPr lvl="1">
              <a:buFont typeface="Arial" panose="020B0604020202020204" pitchFamily="34" charset="0"/>
              <a:buChar char="•"/>
            </a:pPr>
            <a:r>
              <a:rPr lang="en-US" dirty="0"/>
              <a:t>Arteriovenous fistula (AVF)</a:t>
            </a:r>
          </a:p>
          <a:p>
            <a:pPr lvl="1">
              <a:buFont typeface="Arial" panose="020B0604020202020204" pitchFamily="34" charset="0"/>
              <a:buChar char="•"/>
            </a:pPr>
            <a:r>
              <a:rPr lang="en-US" dirty="0" err="1"/>
              <a:t>Arteriovenous</a:t>
            </a:r>
            <a:r>
              <a:rPr lang="en-US" dirty="0"/>
              <a:t> graft  (AVG)</a:t>
            </a:r>
          </a:p>
          <a:p>
            <a:pPr lvl="1">
              <a:buFont typeface="Arial" panose="020B0604020202020204" pitchFamily="34" charset="0"/>
              <a:buChar char="•"/>
            </a:pPr>
            <a:r>
              <a:rPr lang="en-US" dirty="0"/>
              <a:t>Central vein catheter (CVC)</a:t>
            </a:r>
          </a:p>
          <a:p>
            <a:pPr lvl="1" eaLnBrk="1" hangingPunct="1"/>
            <a:endParaRPr lang="en-US" dirty="0">
              <a:solidFill>
                <a:srgbClr val="544672"/>
              </a:solidFill>
            </a:endParaRPr>
          </a:p>
        </p:txBody>
      </p:sp>
      <p:sp>
        <p:nvSpPr>
          <p:cNvPr id="9224" name="Rectangle 7"/>
          <p:cNvSpPr>
            <a:spLocks noGrp="1" noChangeArrowheads="1"/>
          </p:cNvSpPr>
          <p:nvPr>
            <p:ph type="title"/>
          </p:nvPr>
        </p:nvSpPr>
        <p:spPr>
          <a:xfrm>
            <a:off x="430212" y="571500"/>
            <a:ext cx="8312343" cy="425450"/>
          </a:xfrm>
        </p:spPr>
        <p:txBody>
          <a:bodyPr>
            <a:normAutofit fontScale="90000"/>
          </a:bodyPr>
          <a:lstStyle/>
          <a:p>
            <a:pPr eaLnBrk="1" hangingPunct="1"/>
            <a:r>
              <a:rPr lang="en-US" sz="3100" dirty="0"/>
              <a:t>Vascular Access for Hemodialysis</a:t>
            </a:r>
          </a:p>
        </p:txBody>
      </p:sp>
      <p:sp>
        <p:nvSpPr>
          <p:cNvPr id="6" name="Rectangle 10"/>
          <p:cNvSpPr>
            <a:spLocks noChangeArrowheads="1"/>
          </p:cNvSpPr>
          <p:nvPr/>
        </p:nvSpPr>
        <p:spPr bwMode="auto">
          <a:xfrm>
            <a:off x="0" y="968491"/>
            <a:ext cx="6596063" cy="93662"/>
          </a:xfrm>
          <a:prstGeom prst="rect">
            <a:avLst/>
          </a:prstGeom>
          <a:gradFill>
            <a:gsLst>
              <a:gs pos="0">
                <a:srgbClr val="01A9CD">
                  <a:alpha val="80000"/>
                </a:srgbClr>
              </a:gs>
              <a:gs pos="100000">
                <a:srgbClr val="01A9CD">
                  <a:alpha val="0"/>
                </a:srgbClr>
              </a:gs>
              <a:gs pos="100000">
                <a:schemeClr val="accent1"/>
              </a:gs>
              <a:gs pos="100000">
                <a:srgbClr val="E7EAA8"/>
              </a:gs>
            </a:gsLst>
            <a:lin ang="0" scaled="1"/>
          </a:gradFill>
          <a:ln w="9525">
            <a:noFill/>
            <a:miter lim="800000"/>
            <a:headEnd/>
            <a:tailEnd/>
          </a:ln>
        </p:spPr>
        <p:txBody>
          <a:bodyPr wrap="none" anchor="ctr"/>
          <a:lstStyle/>
          <a:p>
            <a:pPr eaLnBrk="0" hangingPunct="0">
              <a:defRPr/>
            </a:pPr>
            <a:endParaRPr lang="en-US"/>
          </a:p>
        </p:txBody>
      </p:sp>
    </p:spTree>
    <p:extLst>
      <p:ext uri="{BB962C8B-B14F-4D97-AF65-F5344CB8AC3E}">
        <p14:creationId xmlns:p14="http://schemas.microsoft.com/office/powerpoint/2010/main" val="16759273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7"/>
          <p:cNvSpPr>
            <a:spLocks noGrp="1" noChangeArrowheads="1"/>
          </p:cNvSpPr>
          <p:nvPr>
            <p:ph type="sldNum" sz="quarter" idx="4294967295"/>
          </p:nvPr>
        </p:nvSpPr>
        <p:spPr>
          <a:xfrm>
            <a:off x="3646488" y="6381750"/>
            <a:ext cx="1828800" cy="476250"/>
          </a:xfrm>
          <a:prstGeom prst="rect">
            <a:avLst/>
          </a:prstGeom>
          <a:noFill/>
        </p:spPr>
        <p:txBody>
          <a:bodyPr/>
          <a:lstStyle/>
          <a:p>
            <a:fld id="{60B2FB89-D91D-445B-8F05-31BBAA4C05A6}" type="slidenum">
              <a:rPr lang="en-US" smtClean="0"/>
              <a:pPr/>
              <a:t>18</a:t>
            </a:fld>
            <a:endParaRPr lang="en-US"/>
          </a:p>
        </p:txBody>
      </p:sp>
      <p:sp>
        <p:nvSpPr>
          <p:cNvPr id="9224" name="Rectangle 7"/>
          <p:cNvSpPr>
            <a:spLocks noGrp="1" noChangeArrowheads="1"/>
          </p:cNvSpPr>
          <p:nvPr>
            <p:ph type="title"/>
          </p:nvPr>
        </p:nvSpPr>
        <p:spPr>
          <a:xfrm>
            <a:off x="430212" y="571500"/>
            <a:ext cx="8312343" cy="425450"/>
          </a:xfrm>
        </p:spPr>
        <p:txBody>
          <a:bodyPr>
            <a:normAutofit fontScale="90000"/>
          </a:bodyPr>
          <a:lstStyle/>
          <a:p>
            <a:pPr eaLnBrk="1" hangingPunct="1"/>
            <a:r>
              <a:rPr lang="en-US" dirty="0" err="1"/>
              <a:t>Arteriovenous</a:t>
            </a:r>
            <a:r>
              <a:rPr lang="en-US" dirty="0"/>
              <a:t> Fistula</a:t>
            </a:r>
          </a:p>
        </p:txBody>
      </p:sp>
      <p:sp>
        <p:nvSpPr>
          <p:cNvPr id="6" name="Rectangle 10"/>
          <p:cNvSpPr>
            <a:spLocks noChangeArrowheads="1"/>
          </p:cNvSpPr>
          <p:nvPr/>
        </p:nvSpPr>
        <p:spPr bwMode="auto">
          <a:xfrm>
            <a:off x="0" y="968491"/>
            <a:ext cx="6596063" cy="93662"/>
          </a:xfrm>
          <a:prstGeom prst="rect">
            <a:avLst/>
          </a:prstGeom>
          <a:gradFill>
            <a:gsLst>
              <a:gs pos="0">
                <a:srgbClr val="01A9CD">
                  <a:alpha val="80000"/>
                </a:srgbClr>
              </a:gs>
              <a:gs pos="100000">
                <a:srgbClr val="01A9CD">
                  <a:alpha val="0"/>
                </a:srgbClr>
              </a:gs>
              <a:gs pos="100000">
                <a:schemeClr val="accent1"/>
              </a:gs>
              <a:gs pos="100000">
                <a:srgbClr val="E7EAA8"/>
              </a:gs>
            </a:gsLst>
            <a:lin ang="0" scaled="1"/>
          </a:gradFill>
          <a:ln w="9525">
            <a:noFill/>
            <a:miter lim="800000"/>
            <a:headEnd/>
            <a:tailEnd/>
          </a:ln>
        </p:spPr>
        <p:txBody>
          <a:bodyPr wrap="none" anchor="ctr"/>
          <a:lstStyle/>
          <a:p>
            <a:pPr eaLnBrk="0" hangingPunct="0">
              <a:defRPr/>
            </a:pPr>
            <a:endParaRPr lang="en-US"/>
          </a:p>
        </p:txBody>
      </p:sp>
      <p:grpSp>
        <p:nvGrpSpPr>
          <p:cNvPr id="8" name="Group 7"/>
          <p:cNvGrpSpPr/>
          <p:nvPr/>
        </p:nvGrpSpPr>
        <p:grpSpPr>
          <a:xfrm>
            <a:off x="3586785" y="1393941"/>
            <a:ext cx="4546600" cy="1567556"/>
            <a:chOff x="1320800" y="1427956"/>
            <a:chExt cx="6877050" cy="3320257"/>
          </a:xfrm>
        </p:grpSpPr>
        <p:pic>
          <p:nvPicPr>
            <p:cNvPr id="9" name="Picture 3" descr="Arteriovenous fistul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0800" y="2109788"/>
              <a:ext cx="6877050" cy="263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9"/>
            <p:cNvGrpSpPr/>
            <p:nvPr/>
          </p:nvGrpSpPr>
          <p:grpSpPr>
            <a:xfrm>
              <a:off x="2522947" y="1427956"/>
              <a:ext cx="3005957" cy="1524000"/>
              <a:chOff x="2209800" y="2416175"/>
              <a:chExt cx="3005957" cy="1524000"/>
            </a:xfrm>
          </p:grpSpPr>
          <p:sp>
            <p:nvSpPr>
              <p:cNvPr id="11" name="Text Box 4"/>
              <p:cNvSpPr txBox="1">
                <a:spLocks noChangeArrowheads="1"/>
              </p:cNvSpPr>
              <p:nvPr/>
            </p:nvSpPr>
            <p:spPr bwMode="auto">
              <a:xfrm>
                <a:off x="2209800" y="2492375"/>
                <a:ext cx="29543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spcBef>
                    <a:spcPct val="20000"/>
                  </a:spcBef>
                  <a:buClr>
                    <a:schemeClr val="tx1"/>
                  </a:buClr>
                  <a:buSzPct val="80000"/>
                  <a:buFont typeface="Wingdings" pitchFamily="2" charset="2"/>
                  <a:buChar char="n"/>
                  <a:defRPr sz="3200">
                    <a:solidFill>
                      <a:schemeClr val="tx1"/>
                    </a:solidFill>
                    <a:latin typeface="Times New Roman" pitchFamily="18" charset="0"/>
                  </a:defRPr>
                </a:lvl1pPr>
                <a:lvl2pPr marL="742950" indent="-285750" eaLnBrk="0" hangingPunct="0">
                  <a:spcBef>
                    <a:spcPct val="20000"/>
                  </a:spcBef>
                  <a:buSzPct val="70000"/>
                  <a:buFont typeface="Courier New" pitchFamily="49" charset="0"/>
                  <a:buChar char="o"/>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SzTx/>
                  <a:buFontTx/>
                  <a:buNone/>
                </a:pPr>
                <a:r>
                  <a:rPr lang="en-US" altLang="en-US" sz="2400" dirty="0">
                    <a:solidFill>
                      <a:srgbClr val="0070C0"/>
                    </a:solidFill>
                    <a:latin typeface="Calibri" pitchFamily="34" charset="0"/>
                  </a:rPr>
                  <a:t>Vein</a:t>
                </a:r>
                <a:r>
                  <a:rPr lang="en-US" altLang="en-US" sz="2400" dirty="0">
                    <a:solidFill>
                      <a:schemeClr val="bg2"/>
                    </a:solidFill>
                    <a:latin typeface="Calibri" pitchFamily="34" charset="0"/>
                  </a:rPr>
                  <a:t>			</a:t>
                </a:r>
              </a:p>
            </p:txBody>
          </p:sp>
          <p:grpSp>
            <p:nvGrpSpPr>
              <p:cNvPr id="12" name="Group 11"/>
              <p:cNvGrpSpPr/>
              <p:nvPr/>
            </p:nvGrpSpPr>
            <p:grpSpPr>
              <a:xfrm>
                <a:off x="2548757" y="2416175"/>
                <a:ext cx="2667000" cy="1524000"/>
                <a:chOff x="2590800" y="2492375"/>
                <a:chExt cx="2667000" cy="1524000"/>
              </a:xfrm>
            </p:grpSpPr>
            <p:sp>
              <p:nvSpPr>
                <p:cNvPr id="13" name="Text Box 5"/>
                <p:cNvSpPr txBox="1">
                  <a:spLocks noChangeArrowheads="1"/>
                </p:cNvSpPr>
                <p:nvPr/>
              </p:nvSpPr>
              <p:spPr bwMode="auto">
                <a:xfrm>
                  <a:off x="4260850" y="2492375"/>
                  <a:ext cx="996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spcBef>
                      <a:spcPct val="20000"/>
                    </a:spcBef>
                    <a:buClr>
                      <a:schemeClr val="tx1"/>
                    </a:buClr>
                    <a:buSzPct val="80000"/>
                    <a:buFont typeface="Wingdings" pitchFamily="2" charset="2"/>
                    <a:buChar char="n"/>
                    <a:defRPr sz="3200">
                      <a:solidFill>
                        <a:schemeClr val="tx1"/>
                      </a:solidFill>
                      <a:latin typeface="Times New Roman" pitchFamily="18" charset="0"/>
                    </a:defRPr>
                  </a:lvl1pPr>
                  <a:lvl2pPr marL="742950" indent="-285750" eaLnBrk="0" hangingPunct="0">
                    <a:spcBef>
                      <a:spcPct val="20000"/>
                    </a:spcBef>
                    <a:buSzPct val="70000"/>
                    <a:buFont typeface="Courier New" pitchFamily="49" charset="0"/>
                    <a:buChar char="o"/>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Tx/>
                    <a:buSzTx/>
                    <a:buFontTx/>
                    <a:buNone/>
                  </a:pPr>
                  <a:r>
                    <a:rPr lang="en-US" altLang="en-US" sz="2400" dirty="0">
                      <a:solidFill>
                        <a:srgbClr val="C00000"/>
                      </a:solidFill>
                      <a:latin typeface="Calibri" pitchFamily="34" charset="0"/>
                    </a:rPr>
                    <a:t>Artery</a:t>
                  </a:r>
                </a:p>
              </p:txBody>
            </p:sp>
            <p:sp>
              <p:nvSpPr>
                <p:cNvPr id="14" name="Line 6"/>
                <p:cNvSpPr>
                  <a:spLocks noChangeShapeType="1"/>
                </p:cNvSpPr>
                <p:nvPr/>
              </p:nvSpPr>
              <p:spPr bwMode="auto">
                <a:xfrm flipH="1">
                  <a:off x="2590800" y="2949575"/>
                  <a:ext cx="0" cy="1066800"/>
                </a:xfrm>
                <a:prstGeom prst="line">
                  <a:avLst/>
                </a:prstGeom>
                <a:noFill/>
                <a:ln w="57150">
                  <a:solidFill>
                    <a:srgbClr val="336699"/>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 name="Line 6"/>
                <p:cNvSpPr>
                  <a:spLocks noChangeShapeType="1"/>
                </p:cNvSpPr>
                <p:nvPr/>
              </p:nvSpPr>
              <p:spPr bwMode="auto">
                <a:xfrm flipH="1">
                  <a:off x="4800600" y="2949575"/>
                  <a:ext cx="0" cy="1066800"/>
                </a:xfrm>
                <a:prstGeom prst="line">
                  <a:avLst/>
                </a:prstGeom>
                <a:noFill/>
                <a:ln w="57150">
                  <a:solidFill>
                    <a:srgbClr val="C0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US"/>
                </a:p>
              </p:txBody>
            </p:sp>
          </p:grpSp>
        </p:grpSp>
      </p:grpSp>
      <p:sp>
        <p:nvSpPr>
          <p:cNvPr id="3" name="Rectangle 2"/>
          <p:cNvSpPr/>
          <p:nvPr/>
        </p:nvSpPr>
        <p:spPr>
          <a:xfrm>
            <a:off x="762000" y="3221414"/>
            <a:ext cx="3948491" cy="2585323"/>
          </a:xfrm>
          <a:prstGeom prst="rect">
            <a:avLst/>
          </a:prstGeom>
        </p:spPr>
        <p:txBody>
          <a:bodyPr wrap="square">
            <a:spAutoFit/>
          </a:bodyPr>
          <a:lstStyle/>
          <a:p>
            <a:r>
              <a:rPr lang="en-US" b="1" dirty="0"/>
              <a:t>Pros:</a:t>
            </a:r>
          </a:p>
          <a:p>
            <a:pPr marL="285750" indent="-285750">
              <a:buFont typeface="Arial" panose="020B0604020202020204" pitchFamily="34" charset="0"/>
              <a:buChar char="•"/>
            </a:pPr>
            <a:r>
              <a:rPr lang="en-US" dirty="0"/>
              <a:t>Lasts longer</a:t>
            </a:r>
          </a:p>
          <a:p>
            <a:pPr marL="285750" indent="-285750">
              <a:buFont typeface="Arial" panose="020B0604020202020204" pitchFamily="34" charset="0"/>
              <a:buChar char="•"/>
            </a:pPr>
            <a:r>
              <a:rPr lang="en-US" dirty="0"/>
              <a:t>Not prone to infection</a:t>
            </a:r>
          </a:p>
          <a:p>
            <a:pPr marL="285750" indent="-285750">
              <a:buFont typeface="Arial" panose="020B0604020202020204" pitchFamily="34" charset="0"/>
              <a:buChar char="•"/>
            </a:pPr>
            <a:r>
              <a:rPr lang="en-US" dirty="0"/>
              <a:t>Provides excellent blood flow once it is ready to use</a:t>
            </a:r>
          </a:p>
          <a:p>
            <a:pPr marL="285750" indent="-285750">
              <a:buFont typeface="Arial" panose="020B0604020202020204" pitchFamily="34" charset="0"/>
              <a:buChar char="•"/>
            </a:pPr>
            <a:r>
              <a:rPr lang="en-US" dirty="0"/>
              <a:t>Less likely to develop blood clots and become blocked</a:t>
            </a:r>
          </a:p>
          <a:p>
            <a:pPr marL="285750" indent="-285750">
              <a:buFont typeface="Arial" panose="020B0604020202020204" pitchFamily="34" charset="0"/>
              <a:buChar char="•"/>
            </a:pPr>
            <a:r>
              <a:rPr lang="en-US" dirty="0"/>
              <a:t>You can take showers once the access heals after surgery</a:t>
            </a:r>
          </a:p>
        </p:txBody>
      </p:sp>
      <p:sp>
        <p:nvSpPr>
          <p:cNvPr id="4" name="TextBox 3"/>
          <p:cNvSpPr txBox="1"/>
          <p:nvPr/>
        </p:nvSpPr>
        <p:spPr>
          <a:xfrm>
            <a:off x="4932985" y="3200400"/>
            <a:ext cx="3200400" cy="2031325"/>
          </a:xfrm>
          <a:prstGeom prst="rect">
            <a:avLst/>
          </a:prstGeom>
          <a:noFill/>
        </p:spPr>
        <p:txBody>
          <a:bodyPr wrap="square" rtlCol="0">
            <a:spAutoFit/>
          </a:bodyPr>
          <a:lstStyle/>
          <a:p>
            <a:r>
              <a:rPr lang="en-US" b="1" dirty="0"/>
              <a:t>Cons:</a:t>
            </a:r>
          </a:p>
          <a:p>
            <a:pPr marL="285750" indent="-285750">
              <a:buFont typeface="Arial" panose="020B0604020202020204" pitchFamily="34" charset="0"/>
              <a:buChar char="•"/>
            </a:pPr>
            <a:r>
              <a:rPr lang="en-US" dirty="0"/>
              <a:t>Needs to mature one to four months before it can be used</a:t>
            </a:r>
          </a:p>
          <a:p>
            <a:pPr marL="285750" indent="-285750">
              <a:buFont typeface="Arial" panose="020B0604020202020204" pitchFamily="34" charset="0"/>
              <a:buChar char="•"/>
            </a:pPr>
            <a:r>
              <a:rPr lang="en-US" dirty="0"/>
              <a:t>Needles are inserted to connect to the dialysis machine</a:t>
            </a:r>
          </a:p>
        </p:txBody>
      </p:sp>
    </p:spTree>
    <p:extLst>
      <p:ext uri="{BB962C8B-B14F-4D97-AF65-F5344CB8AC3E}">
        <p14:creationId xmlns:p14="http://schemas.microsoft.com/office/powerpoint/2010/main" val="5574765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7"/>
          <p:cNvSpPr>
            <a:spLocks noGrp="1" noChangeArrowheads="1"/>
          </p:cNvSpPr>
          <p:nvPr>
            <p:ph type="sldNum" sz="quarter" idx="4294967295"/>
          </p:nvPr>
        </p:nvSpPr>
        <p:spPr>
          <a:xfrm>
            <a:off x="3646488" y="6381750"/>
            <a:ext cx="1828800" cy="476250"/>
          </a:xfrm>
          <a:prstGeom prst="rect">
            <a:avLst/>
          </a:prstGeom>
          <a:noFill/>
        </p:spPr>
        <p:txBody>
          <a:bodyPr/>
          <a:lstStyle/>
          <a:p>
            <a:fld id="{60B2FB89-D91D-445B-8F05-31BBAA4C05A6}" type="slidenum">
              <a:rPr lang="en-US" smtClean="0"/>
              <a:pPr/>
              <a:t>19</a:t>
            </a:fld>
            <a:endParaRPr lang="en-US"/>
          </a:p>
        </p:txBody>
      </p:sp>
      <p:sp>
        <p:nvSpPr>
          <p:cNvPr id="9224" name="Rectangle 7"/>
          <p:cNvSpPr>
            <a:spLocks noGrp="1" noChangeArrowheads="1"/>
          </p:cNvSpPr>
          <p:nvPr>
            <p:ph type="title"/>
          </p:nvPr>
        </p:nvSpPr>
        <p:spPr>
          <a:xfrm>
            <a:off x="430212" y="571500"/>
            <a:ext cx="8312343" cy="425450"/>
          </a:xfrm>
        </p:spPr>
        <p:txBody>
          <a:bodyPr>
            <a:normAutofit fontScale="90000"/>
          </a:bodyPr>
          <a:lstStyle/>
          <a:p>
            <a:pPr eaLnBrk="1" hangingPunct="1"/>
            <a:r>
              <a:rPr lang="en-US" dirty="0" err="1"/>
              <a:t>Arteriovenous</a:t>
            </a:r>
            <a:r>
              <a:rPr lang="en-US" dirty="0"/>
              <a:t> Graft-Loop</a:t>
            </a:r>
          </a:p>
        </p:txBody>
      </p:sp>
      <p:sp>
        <p:nvSpPr>
          <p:cNvPr id="6" name="Rectangle 10"/>
          <p:cNvSpPr>
            <a:spLocks noChangeArrowheads="1"/>
          </p:cNvSpPr>
          <p:nvPr/>
        </p:nvSpPr>
        <p:spPr bwMode="auto">
          <a:xfrm>
            <a:off x="0" y="968491"/>
            <a:ext cx="6596063" cy="93662"/>
          </a:xfrm>
          <a:prstGeom prst="rect">
            <a:avLst/>
          </a:prstGeom>
          <a:gradFill>
            <a:gsLst>
              <a:gs pos="0">
                <a:srgbClr val="01A9CD">
                  <a:alpha val="80000"/>
                </a:srgbClr>
              </a:gs>
              <a:gs pos="100000">
                <a:srgbClr val="01A9CD">
                  <a:alpha val="0"/>
                </a:srgbClr>
              </a:gs>
              <a:gs pos="100000">
                <a:schemeClr val="accent1"/>
              </a:gs>
              <a:gs pos="100000">
                <a:srgbClr val="E7EAA8"/>
              </a:gs>
            </a:gsLst>
            <a:lin ang="0" scaled="1"/>
          </a:gradFill>
          <a:ln w="9525">
            <a:noFill/>
            <a:miter lim="800000"/>
            <a:headEnd/>
            <a:tailEnd/>
          </a:ln>
        </p:spPr>
        <p:txBody>
          <a:bodyPr wrap="none" anchor="ctr"/>
          <a:lstStyle/>
          <a:p>
            <a:pPr eaLnBrk="0" hangingPunct="0">
              <a:defRPr/>
            </a:pPr>
            <a:endParaRPr lang="en-US"/>
          </a:p>
        </p:txBody>
      </p:sp>
      <p:pic>
        <p:nvPicPr>
          <p:cNvPr id="16" name="Picture 3" descr="Loop graf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212" y="1314170"/>
            <a:ext cx="541020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456921" y="3133564"/>
            <a:ext cx="3429000" cy="1785104"/>
          </a:xfrm>
          <a:prstGeom prst="rect">
            <a:avLst/>
          </a:prstGeom>
        </p:spPr>
        <p:txBody>
          <a:bodyPr wrap="square">
            <a:spAutoFit/>
          </a:bodyPr>
          <a:lstStyle/>
          <a:p>
            <a:r>
              <a:rPr lang="en-US" b="1" dirty="0"/>
              <a:t>Pros:</a:t>
            </a:r>
          </a:p>
          <a:p>
            <a:pPr marL="457200" indent="-457200">
              <a:buFont typeface="Arial" panose="020B0604020202020204" pitchFamily="34" charset="0"/>
              <a:buChar char="•"/>
            </a:pPr>
            <a:r>
              <a:rPr lang="en-US" dirty="0"/>
              <a:t>Provides excellent blood flow once it is ready to use</a:t>
            </a:r>
          </a:p>
          <a:p>
            <a:pPr marL="457200" indent="-457200">
              <a:buFont typeface="Arial" panose="020B0604020202020204" pitchFamily="34" charset="0"/>
              <a:buChar char="•"/>
            </a:pPr>
            <a:r>
              <a:rPr lang="en-US" dirty="0"/>
              <a:t>You can take showers once the access heals after surgery</a:t>
            </a:r>
          </a:p>
        </p:txBody>
      </p:sp>
      <p:sp>
        <p:nvSpPr>
          <p:cNvPr id="4" name="Rectangle 3"/>
          <p:cNvSpPr/>
          <p:nvPr/>
        </p:nvSpPr>
        <p:spPr>
          <a:xfrm>
            <a:off x="4138068" y="3133564"/>
            <a:ext cx="4572000" cy="3170099"/>
          </a:xfrm>
          <a:prstGeom prst="rect">
            <a:avLst/>
          </a:prstGeom>
        </p:spPr>
        <p:txBody>
          <a:bodyPr>
            <a:spAutoFit/>
          </a:bodyPr>
          <a:lstStyle/>
          <a:p>
            <a:r>
              <a:rPr lang="en-US" b="1" dirty="0"/>
              <a:t>Cons:</a:t>
            </a:r>
          </a:p>
          <a:p>
            <a:pPr marL="457200" indent="-457200">
              <a:buFont typeface="Arial" panose="020B0604020202020204" pitchFamily="34" charset="0"/>
              <a:buChar char="•"/>
            </a:pPr>
            <a:r>
              <a:rPr lang="en-US" dirty="0"/>
              <a:t>Lasts less time than an AV fistula</a:t>
            </a:r>
          </a:p>
          <a:p>
            <a:pPr marL="457200" indent="-457200">
              <a:buFont typeface="Arial" panose="020B0604020202020204" pitchFamily="34" charset="0"/>
              <a:buChar char="•"/>
            </a:pPr>
            <a:r>
              <a:rPr lang="en-US" dirty="0"/>
              <a:t>More prone to infection than an AV fistula</a:t>
            </a:r>
          </a:p>
          <a:p>
            <a:pPr marL="457200" indent="-457200">
              <a:buFont typeface="Arial" panose="020B0604020202020204" pitchFamily="34" charset="0"/>
              <a:buChar char="•"/>
            </a:pPr>
            <a:r>
              <a:rPr lang="en-US" dirty="0"/>
              <a:t>Needs at least two weeks before it can be used</a:t>
            </a:r>
          </a:p>
          <a:p>
            <a:pPr marL="457200" indent="-457200">
              <a:buFont typeface="Arial" panose="020B0604020202020204" pitchFamily="34" charset="0"/>
              <a:buChar char="•"/>
            </a:pPr>
            <a:r>
              <a:rPr lang="en-US" dirty="0"/>
              <a:t>Clotting can be a problem that may require surgery or other treatment to correct</a:t>
            </a:r>
          </a:p>
          <a:p>
            <a:pPr marL="457200" indent="-457200">
              <a:buFont typeface="Arial" panose="020B0604020202020204" pitchFamily="34" charset="0"/>
              <a:buChar char="•"/>
            </a:pPr>
            <a:r>
              <a:rPr lang="en-US" dirty="0"/>
              <a:t>Needles are inserted to connect to the dialysis machine</a:t>
            </a:r>
          </a:p>
        </p:txBody>
      </p:sp>
    </p:spTree>
    <p:extLst>
      <p:ext uri="{BB962C8B-B14F-4D97-AF65-F5344CB8AC3E}">
        <p14:creationId xmlns:p14="http://schemas.microsoft.com/office/powerpoint/2010/main" val="4188665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7"/>
          <p:cNvSpPr>
            <a:spLocks noGrp="1" noChangeArrowheads="1"/>
          </p:cNvSpPr>
          <p:nvPr>
            <p:ph type="sldNum" sz="quarter" idx="4294967295"/>
          </p:nvPr>
        </p:nvSpPr>
        <p:spPr>
          <a:xfrm>
            <a:off x="3646488" y="6381750"/>
            <a:ext cx="1828800" cy="476250"/>
          </a:xfrm>
          <a:prstGeom prst="rect">
            <a:avLst/>
          </a:prstGeom>
          <a:noFill/>
        </p:spPr>
        <p:txBody>
          <a:bodyPr/>
          <a:lstStyle/>
          <a:p>
            <a:fld id="{60B2FB89-D91D-445B-8F05-31BBAA4C05A6}" type="slidenum">
              <a:rPr lang="en-US" smtClean="0"/>
              <a:pPr/>
              <a:t>2</a:t>
            </a:fld>
            <a:endParaRPr lang="en-US"/>
          </a:p>
        </p:txBody>
      </p:sp>
      <p:sp>
        <p:nvSpPr>
          <p:cNvPr id="9219" name="Rectangle 8"/>
          <p:cNvSpPr>
            <a:spLocks noGrp="1" noChangeArrowheads="1"/>
          </p:cNvSpPr>
          <p:nvPr>
            <p:ph type="body" idx="1"/>
          </p:nvPr>
        </p:nvSpPr>
        <p:spPr>
          <a:xfrm>
            <a:off x="533400" y="1524000"/>
            <a:ext cx="7183244" cy="3672800"/>
          </a:xfrm>
        </p:spPr>
        <p:txBody>
          <a:bodyPr/>
          <a:lstStyle/>
          <a:p>
            <a:pPr marL="0" indent="0" eaLnBrk="1" hangingPunct="1"/>
            <a:r>
              <a:rPr lang="en-US" dirty="0"/>
              <a:t>To provide a basic understanding of:</a:t>
            </a:r>
          </a:p>
          <a:p>
            <a:pPr lvl="1" eaLnBrk="1" hangingPunct="1"/>
            <a:r>
              <a:rPr lang="en-US" dirty="0"/>
              <a:t>End-Stage Renal Disease (ESRD)</a:t>
            </a:r>
          </a:p>
          <a:p>
            <a:pPr lvl="1" eaLnBrk="1" hangingPunct="1"/>
            <a:r>
              <a:rPr lang="en-US" dirty="0"/>
              <a:t>Treatment Options for ESRD</a:t>
            </a:r>
          </a:p>
          <a:p>
            <a:pPr lvl="1" eaLnBrk="1" hangingPunct="1"/>
            <a:r>
              <a:rPr lang="en-US" dirty="0"/>
              <a:t>Vascular Access</a:t>
            </a:r>
          </a:p>
          <a:p>
            <a:pPr lvl="1" eaLnBrk="1" hangingPunct="1"/>
            <a:r>
              <a:rPr lang="en-US" dirty="0"/>
              <a:t>Dietary and Medical Management</a:t>
            </a:r>
          </a:p>
        </p:txBody>
      </p:sp>
      <p:sp>
        <p:nvSpPr>
          <p:cNvPr id="9224" name="Rectangle 7"/>
          <p:cNvSpPr>
            <a:spLocks noGrp="1" noChangeArrowheads="1"/>
          </p:cNvSpPr>
          <p:nvPr>
            <p:ph type="title"/>
          </p:nvPr>
        </p:nvSpPr>
        <p:spPr>
          <a:xfrm>
            <a:off x="430212" y="571500"/>
            <a:ext cx="8312343" cy="425450"/>
          </a:xfrm>
        </p:spPr>
        <p:txBody>
          <a:bodyPr>
            <a:normAutofit fontScale="90000"/>
          </a:bodyPr>
          <a:lstStyle/>
          <a:p>
            <a:pPr eaLnBrk="1" hangingPunct="1"/>
            <a:r>
              <a:rPr lang="en-US" dirty="0"/>
              <a:t>Objectives</a:t>
            </a:r>
          </a:p>
        </p:txBody>
      </p:sp>
      <p:sp>
        <p:nvSpPr>
          <p:cNvPr id="6" name="Rectangle 10"/>
          <p:cNvSpPr>
            <a:spLocks noChangeArrowheads="1"/>
          </p:cNvSpPr>
          <p:nvPr/>
        </p:nvSpPr>
        <p:spPr bwMode="auto">
          <a:xfrm>
            <a:off x="0" y="968491"/>
            <a:ext cx="6596063" cy="93662"/>
          </a:xfrm>
          <a:prstGeom prst="rect">
            <a:avLst/>
          </a:prstGeom>
          <a:gradFill>
            <a:gsLst>
              <a:gs pos="0">
                <a:srgbClr val="01A9CD">
                  <a:alpha val="80000"/>
                </a:srgbClr>
              </a:gs>
              <a:gs pos="100000">
                <a:srgbClr val="01A9CD">
                  <a:alpha val="0"/>
                </a:srgbClr>
              </a:gs>
              <a:gs pos="100000">
                <a:schemeClr val="accent1"/>
              </a:gs>
              <a:gs pos="100000">
                <a:srgbClr val="E7EAA8"/>
              </a:gs>
            </a:gsLst>
            <a:lin ang="0" scaled="1"/>
          </a:gradFill>
          <a:ln w="9525">
            <a:noFill/>
            <a:miter lim="800000"/>
            <a:headEnd/>
            <a:tailEnd/>
          </a:ln>
        </p:spPr>
        <p:txBody>
          <a:bodyPr wrap="none" anchor="ctr"/>
          <a:lstStyle/>
          <a:p>
            <a:pPr eaLnBrk="0" hangingPunct="0">
              <a:defRPr/>
            </a:pPr>
            <a:endParaRPr lang="en-US"/>
          </a:p>
        </p:txBody>
      </p:sp>
    </p:spTree>
    <p:extLst>
      <p:ext uri="{BB962C8B-B14F-4D97-AF65-F5344CB8AC3E}">
        <p14:creationId xmlns:p14="http://schemas.microsoft.com/office/powerpoint/2010/main" val="2103179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7"/>
          <p:cNvSpPr>
            <a:spLocks noGrp="1" noChangeArrowheads="1"/>
          </p:cNvSpPr>
          <p:nvPr>
            <p:ph type="sldNum" sz="quarter" idx="4294967295"/>
          </p:nvPr>
        </p:nvSpPr>
        <p:spPr>
          <a:xfrm>
            <a:off x="3646488" y="6381750"/>
            <a:ext cx="1828800" cy="476250"/>
          </a:xfrm>
          <a:prstGeom prst="rect">
            <a:avLst/>
          </a:prstGeom>
          <a:noFill/>
        </p:spPr>
        <p:txBody>
          <a:bodyPr/>
          <a:lstStyle/>
          <a:p>
            <a:fld id="{60B2FB89-D91D-445B-8F05-31BBAA4C05A6}" type="slidenum">
              <a:rPr lang="en-US" smtClean="0"/>
              <a:pPr/>
              <a:t>20</a:t>
            </a:fld>
            <a:endParaRPr lang="en-US"/>
          </a:p>
        </p:txBody>
      </p:sp>
      <p:sp>
        <p:nvSpPr>
          <p:cNvPr id="9224" name="Rectangle 7"/>
          <p:cNvSpPr>
            <a:spLocks noGrp="1" noChangeArrowheads="1"/>
          </p:cNvSpPr>
          <p:nvPr>
            <p:ph type="title"/>
          </p:nvPr>
        </p:nvSpPr>
        <p:spPr>
          <a:xfrm>
            <a:off x="430212" y="571500"/>
            <a:ext cx="8312343" cy="425450"/>
          </a:xfrm>
        </p:spPr>
        <p:txBody>
          <a:bodyPr>
            <a:normAutofit fontScale="90000"/>
          </a:bodyPr>
          <a:lstStyle/>
          <a:p>
            <a:pPr eaLnBrk="1" hangingPunct="1"/>
            <a:r>
              <a:rPr lang="en-US" dirty="0"/>
              <a:t>Central Venous Catheter</a:t>
            </a:r>
          </a:p>
        </p:txBody>
      </p:sp>
      <p:sp>
        <p:nvSpPr>
          <p:cNvPr id="6" name="Rectangle 10"/>
          <p:cNvSpPr>
            <a:spLocks noChangeArrowheads="1"/>
          </p:cNvSpPr>
          <p:nvPr/>
        </p:nvSpPr>
        <p:spPr bwMode="auto">
          <a:xfrm>
            <a:off x="0" y="968491"/>
            <a:ext cx="6596063" cy="93662"/>
          </a:xfrm>
          <a:prstGeom prst="rect">
            <a:avLst/>
          </a:prstGeom>
          <a:gradFill>
            <a:gsLst>
              <a:gs pos="0">
                <a:srgbClr val="01A9CD">
                  <a:alpha val="80000"/>
                </a:srgbClr>
              </a:gs>
              <a:gs pos="100000">
                <a:srgbClr val="01A9CD">
                  <a:alpha val="0"/>
                </a:srgbClr>
              </a:gs>
              <a:gs pos="100000">
                <a:schemeClr val="accent1"/>
              </a:gs>
              <a:gs pos="100000">
                <a:srgbClr val="E7EAA8"/>
              </a:gs>
            </a:gsLst>
            <a:lin ang="0" scaled="1"/>
          </a:gradFill>
          <a:ln w="9525">
            <a:noFill/>
            <a:miter lim="800000"/>
            <a:headEnd/>
            <a:tailEnd/>
          </a:ln>
        </p:spPr>
        <p:txBody>
          <a:bodyPr wrap="none" anchor="ctr"/>
          <a:lstStyle/>
          <a:p>
            <a:pPr eaLnBrk="0" hangingPunct="0">
              <a:defRPr/>
            </a:pPr>
            <a:endParaRPr lang="en-US"/>
          </a:p>
        </p:txBody>
      </p:sp>
      <p:grpSp>
        <p:nvGrpSpPr>
          <p:cNvPr id="7" name="Group 6"/>
          <p:cNvGrpSpPr/>
          <p:nvPr/>
        </p:nvGrpSpPr>
        <p:grpSpPr>
          <a:xfrm>
            <a:off x="4800599" y="1495732"/>
            <a:ext cx="3801383" cy="3076268"/>
            <a:chOff x="4495800" y="1495732"/>
            <a:chExt cx="4260568" cy="3962400"/>
          </a:xfrm>
        </p:grpSpPr>
        <p:pic>
          <p:nvPicPr>
            <p:cNvPr id="8" name="Picture 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7205" y="1495732"/>
              <a:ext cx="3459163"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Central Venous cath cop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1914832"/>
              <a:ext cx="279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ectangle 1"/>
          <p:cNvSpPr/>
          <p:nvPr/>
        </p:nvSpPr>
        <p:spPr>
          <a:xfrm>
            <a:off x="914401" y="1459144"/>
            <a:ext cx="3962399" cy="4524315"/>
          </a:xfrm>
          <a:prstGeom prst="rect">
            <a:avLst/>
          </a:prstGeom>
        </p:spPr>
        <p:txBody>
          <a:bodyPr wrap="square">
            <a:spAutoFit/>
          </a:bodyPr>
          <a:lstStyle/>
          <a:p>
            <a:r>
              <a:rPr lang="en-US" b="1" dirty="0"/>
              <a:t>Pros:</a:t>
            </a:r>
          </a:p>
          <a:p>
            <a:pPr marL="285750" indent="-285750">
              <a:buFont typeface="Arial" panose="020B0604020202020204" pitchFamily="34" charset="0"/>
              <a:buChar char="•"/>
            </a:pPr>
            <a:r>
              <a:rPr lang="en-US" dirty="0"/>
              <a:t>Can be used right away</a:t>
            </a:r>
          </a:p>
          <a:p>
            <a:pPr marL="285750" indent="-285750">
              <a:buFont typeface="Arial" panose="020B0604020202020204" pitchFamily="34" charset="0"/>
              <a:buChar char="•"/>
            </a:pPr>
            <a:r>
              <a:rPr lang="en-US" dirty="0"/>
              <a:t>No needles are needed to connect to the machine</a:t>
            </a:r>
          </a:p>
          <a:p>
            <a:pPr marL="285750" indent="-285750">
              <a:buFont typeface="Arial" panose="020B0604020202020204" pitchFamily="34" charset="0"/>
              <a:buChar char="•"/>
            </a:pPr>
            <a:endParaRPr lang="en-US" dirty="0"/>
          </a:p>
          <a:p>
            <a:r>
              <a:rPr lang="en-US" b="1" dirty="0"/>
              <a:t>Cons:</a:t>
            </a:r>
          </a:p>
          <a:p>
            <a:pPr marL="285750" indent="-285750">
              <a:buFont typeface="Arial" panose="020B0604020202020204" pitchFamily="34" charset="0"/>
              <a:buChar char="•"/>
            </a:pPr>
            <a:r>
              <a:rPr lang="en-US" dirty="0"/>
              <a:t>Usually a temporary access</a:t>
            </a:r>
          </a:p>
          <a:p>
            <a:pPr marL="285750" indent="-285750">
              <a:buFont typeface="Arial" panose="020B0604020202020204" pitchFamily="34" charset="0"/>
              <a:buChar char="•"/>
            </a:pPr>
            <a:r>
              <a:rPr lang="en-US" dirty="0"/>
              <a:t>Most prone to infection</a:t>
            </a:r>
          </a:p>
          <a:p>
            <a:pPr marL="285750" indent="-285750">
              <a:buFont typeface="Arial" panose="020B0604020202020204" pitchFamily="34" charset="0"/>
              <a:buChar char="•"/>
            </a:pPr>
            <a:r>
              <a:rPr lang="en-US" dirty="0"/>
              <a:t>May not have the blood flow needed for enough dialysis</a:t>
            </a:r>
          </a:p>
          <a:p>
            <a:pPr marL="285750" indent="-285750">
              <a:buFont typeface="Arial" panose="020B0604020202020204" pitchFamily="34" charset="0"/>
              <a:buChar char="•"/>
            </a:pPr>
            <a:r>
              <a:rPr lang="en-US" dirty="0"/>
              <a:t>Blood clots can form that block the flow of blood through the catheter</a:t>
            </a:r>
          </a:p>
          <a:p>
            <a:pPr marL="285750" indent="-285750">
              <a:buFont typeface="Arial" panose="020B0604020202020204" pitchFamily="34" charset="0"/>
              <a:buChar char="•"/>
            </a:pPr>
            <a:r>
              <a:rPr lang="en-US" dirty="0"/>
              <a:t>Protective cover is needed for the catheter to take a shower</a:t>
            </a:r>
          </a:p>
          <a:p>
            <a:pPr marL="285750" indent="-285750">
              <a:buFont typeface="Arial" panose="020B0604020202020204" pitchFamily="34" charset="0"/>
              <a:buChar char="•"/>
            </a:pPr>
            <a:r>
              <a:rPr lang="en-US" dirty="0"/>
              <a:t>Can cause narrowing of major blood vessels</a:t>
            </a:r>
          </a:p>
        </p:txBody>
      </p:sp>
    </p:spTree>
    <p:extLst>
      <p:ext uri="{BB962C8B-B14F-4D97-AF65-F5344CB8AC3E}">
        <p14:creationId xmlns:p14="http://schemas.microsoft.com/office/powerpoint/2010/main" val="23765062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7"/>
          <p:cNvSpPr>
            <a:spLocks noGrp="1" noChangeArrowheads="1"/>
          </p:cNvSpPr>
          <p:nvPr>
            <p:ph type="sldNum" sz="quarter" idx="4294967295"/>
          </p:nvPr>
        </p:nvSpPr>
        <p:spPr>
          <a:xfrm>
            <a:off x="3646488" y="6381750"/>
            <a:ext cx="1828800" cy="476250"/>
          </a:xfrm>
          <a:prstGeom prst="rect">
            <a:avLst/>
          </a:prstGeom>
          <a:noFill/>
        </p:spPr>
        <p:txBody>
          <a:bodyPr/>
          <a:lstStyle/>
          <a:p>
            <a:fld id="{60B2FB89-D91D-445B-8F05-31BBAA4C05A6}" type="slidenum">
              <a:rPr lang="en-US" smtClean="0"/>
              <a:pPr/>
              <a:t>21</a:t>
            </a:fld>
            <a:endParaRPr lang="en-US"/>
          </a:p>
        </p:txBody>
      </p:sp>
      <p:sp>
        <p:nvSpPr>
          <p:cNvPr id="9219" name="Rectangle 8"/>
          <p:cNvSpPr>
            <a:spLocks noGrp="1" noChangeArrowheads="1"/>
          </p:cNvSpPr>
          <p:nvPr>
            <p:ph type="body" idx="1"/>
          </p:nvPr>
        </p:nvSpPr>
        <p:spPr>
          <a:xfrm>
            <a:off x="2895600" y="1713571"/>
            <a:ext cx="5768897" cy="3849029"/>
          </a:xfrm>
        </p:spPr>
        <p:txBody>
          <a:bodyPr>
            <a:normAutofit fontScale="92500" lnSpcReduction="10000"/>
          </a:bodyPr>
          <a:lstStyle/>
          <a:p>
            <a:pPr lvl="1">
              <a:buFont typeface="Arial" panose="020B0604020202020204" pitchFamily="34" charset="0"/>
              <a:buChar char="•"/>
            </a:pPr>
            <a:r>
              <a:rPr lang="en-US" sz="2600" dirty="0"/>
              <a:t>From onset of diagnosis, it is critical to protect the patient’s veins for future use as vascular access sites.</a:t>
            </a:r>
          </a:p>
          <a:p>
            <a:pPr lvl="1">
              <a:buFont typeface="Arial" panose="020B0604020202020204" pitchFamily="34" charset="0"/>
              <a:buChar char="•"/>
            </a:pPr>
            <a:r>
              <a:rPr lang="en-US" sz="2600" dirty="0"/>
              <a:t>Blood draws an IVs should be limited, and located in the dorsum of the hand if possible.</a:t>
            </a:r>
          </a:p>
          <a:p>
            <a:pPr lvl="1">
              <a:buFont typeface="Arial" panose="020B0604020202020204" pitchFamily="34" charset="0"/>
              <a:buChar char="•"/>
            </a:pPr>
            <a:r>
              <a:rPr lang="en-US" sz="2600" dirty="0"/>
              <a:t>PICC lines should be avoided, as they cause scaring and stenosis of vessels that may be needs as dialysis access.</a:t>
            </a:r>
          </a:p>
          <a:p>
            <a:pPr lvl="1" eaLnBrk="1" hangingPunct="1"/>
            <a:endParaRPr lang="en-US" dirty="0">
              <a:solidFill>
                <a:srgbClr val="544672"/>
              </a:solidFill>
            </a:endParaRPr>
          </a:p>
          <a:p>
            <a:pPr lvl="1" eaLnBrk="1" hangingPunct="1"/>
            <a:endParaRPr lang="en-US" dirty="0">
              <a:solidFill>
                <a:srgbClr val="FF0000"/>
              </a:solidFill>
            </a:endParaRPr>
          </a:p>
        </p:txBody>
      </p:sp>
      <p:sp>
        <p:nvSpPr>
          <p:cNvPr id="9224" name="Rectangle 7"/>
          <p:cNvSpPr>
            <a:spLocks noGrp="1" noChangeArrowheads="1"/>
          </p:cNvSpPr>
          <p:nvPr>
            <p:ph type="title"/>
          </p:nvPr>
        </p:nvSpPr>
        <p:spPr>
          <a:xfrm>
            <a:off x="430212" y="571500"/>
            <a:ext cx="8312343" cy="425450"/>
          </a:xfrm>
        </p:spPr>
        <p:txBody>
          <a:bodyPr>
            <a:normAutofit fontScale="90000"/>
          </a:bodyPr>
          <a:lstStyle/>
          <a:p>
            <a:pPr eaLnBrk="1" hangingPunct="1"/>
            <a:r>
              <a:rPr lang="en-US" dirty="0"/>
              <a:t>Vein Preservation</a:t>
            </a:r>
          </a:p>
        </p:txBody>
      </p:sp>
      <p:sp>
        <p:nvSpPr>
          <p:cNvPr id="6" name="Rectangle 10"/>
          <p:cNvSpPr>
            <a:spLocks noChangeArrowheads="1"/>
          </p:cNvSpPr>
          <p:nvPr/>
        </p:nvSpPr>
        <p:spPr bwMode="auto">
          <a:xfrm>
            <a:off x="0" y="968491"/>
            <a:ext cx="6596063" cy="93662"/>
          </a:xfrm>
          <a:prstGeom prst="rect">
            <a:avLst/>
          </a:prstGeom>
          <a:gradFill>
            <a:gsLst>
              <a:gs pos="0">
                <a:srgbClr val="01A9CD">
                  <a:alpha val="80000"/>
                </a:srgbClr>
              </a:gs>
              <a:gs pos="100000">
                <a:srgbClr val="01A9CD">
                  <a:alpha val="0"/>
                </a:srgbClr>
              </a:gs>
              <a:gs pos="100000">
                <a:schemeClr val="accent1"/>
              </a:gs>
              <a:gs pos="100000">
                <a:srgbClr val="E7EAA8"/>
              </a:gs>
            </a:gsLst>
            <a:lin ang="0" scaled="1"/>
          </a:gradFill>
          <a:ln w="9525">
            <a:noFill/>
            <a:miter lim="800000"/>
            <a:headEnd/>
            <a:tailEnd/>
          </a:ln>
        </p:spPr>
        <p:txBody>
          <a:bodyPr wrap="none" anchor="ctr"/>
          <a:lstStyle/>
          <a:p>
            <a:pPr eaLnBrk="0" hangingPunct="0">
              <a:defRPr/>
            </a:pPr>
            <a:endParaRPr lang="en-US"/>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286000"/>
            <a:ext cx="1708355" cy="2434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70871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7"/>
          <p:cNvSpPr>
            <a:spLocks noGrp="1" noChangeArrowheads="1"/>
          </p:cNvSpPr>
          <p:nvPr>
            <p:ph type="sldNum" sz="quarter" idx="4294967295"/>
          </p:nvPr>
        </p:nvSpPr>
        <p:spPr>
          <a:xfrm>
            <a:off x="3646488" y="6381750"/>
            <a:ext cx="1828800" cy="476250"/>
          </a:xfrm>
          <a:prstGeom prst="rect">
            <a:avLst/>
          </a:prstGeom>
          <a:noFill/>
        </p:spPr>
        <p:txBody>
          <a:bodyPr/>
          <a:lstStyle/>
          <a:p>
            <a:fld id="{60B2FB89-D91D-445B-8F05-31BBAA4C05A6}" type="slidenum">
              <a:rPr lang="en-US" smtClean="0"/>
              <a:pPr/>
              <a:t>22</a:t>
            </a:fld>
            <a:endParaRPr lang="en-US"/>
          </a:p>
        </p:txBody>
      </p:sp>
      <p:sp>
        <p:nvSpPr>
          <p:cNvPr id="9219" name="Rectangle 8"/>
          <p:cNvSpPr>
            <a:spLocks noGrp="1" noChangeArrowheads="1"/>
          </p:cNvSpPr>
          <p:nvPr>
            <p:ph type="body" idx="1"/>
          </p:nvPr>
        </p:nvSpPr>
        <p:spPr>
          <a:xfrm>
            <a:off x="533400" y="1524000"/>
            <a:ext cx="8077200" cy="4191000"/>
          </a:xfrm>
        </p:spPr>
        <p:txBody>
          <a:bodyPr>
            <a:normAutofit/>
          </a:bodyPr>
          <a:lstStyle/>
          <a:p>
            <a:pPr marL="457200" lvl="1" indent="0" eaLnBrk="1" hangingPunct="1">
              <a:buNone/>
            </a:pPr>
            <a:r>
              <a:rPr lang="en-US" dirty="0"/>
              <a:t>Protection of access:</a:t>
            </a:r>
          </a:p>
          <a:p>
            <a:pPr lvl="2" eaLnBrk="1" hangingPunct="1"/>
            <a:r>
              <a:rPr lang="en-US" sz="3000" dirty="0"/>
              <a:t>Protect from injury</a:t>
            </a:r>
          </a:p>
          <a:p>
            <a:pPr lvl="2" eaLnBrk="1" hangingPunct="1"/>
            <a:r>
              <a:rPr lang="en-US" sz="3000" dirty="0"/>
              <a:t>No blood pressure (BP), IVs, or lab draws in access arm</a:t>
            </a:r>
          </a:p>
          <a:p>
            <a:pPr lvl="2" eaLnBrk="1" hangingPunct="1"/>
            <a:r>
              <a:rPr lang="en-US" sz="3000" dirty="0"/>
              <a:t>Do not carry heavy items on access arm (such as a purse or tight jewelry)</a:t>
            </a:r>
          </a:p>
          <a:p>
            <a:pPr lvl="2" eaLnBrk="1" hangingPunct="1"/>
            <a:r>
              <a:rPr lang="en-US" sz="3000" dirty="0"/>
              <a:t>Access is for dialysis only</a:t>
            </a:r>
          </a:p>
          <a:p>
            <a:pPr marL="914400" lvl="2" indent="0" eaLnBrk="1" hangingPunct="1">
              <a:buNone/>
            </a:pPr>
            <a:endParaRPr lang="en-US" dirty="0"/>
          </a:p>
        </p:txBody>
      </p:sp>
      <p:sp>
        <p:nvSpPr>
          <p:cNvPr id="9224" name="Rectangle 7"/>
          <p:cNvSpPr>
            <a:spLocks noGrp="1" noChangeArrowheads="1"/>
          </p:cNvSpPr>
          <p:nvPr>
            <p:ph type="title"/>
          </p:nvPr>
        </p:nvSpPr>
        <p:spPr>
          <a:xfrm>
            <a:off x="430212" y="571500"/>
            <a:ext cx="8312343" cy="425450"/>
          </a:xfrm>
        </p:spPr>
        <p:txBody>
          <a:bodyPr>
            <a:normAutofit fontScale="90000"/>
          </a:bodyPr>
          <a:lstStyle/>
          <a:p>
            <a:pPr eaLnBrk="1" hangingPunct="1"/>
            <a:r>
              <a:rPr lang="en-US" dirty="0"/>
              <a:t>Access Preservation</a:t>
            </a:r>
          </a:p>
        </p:txBody>
      </p:sp>
      <p:sp>
        <p:nvSpPr>
          <p:cNvPr id="6" name="Rectangle 10"/>
          <p:cNvSpPr>
            <a:spLocks noChangeArrowheads="1"/>
          </p:cNvSpPr>
          <p:nvPr/>
        </p:nvSpPr>
        <p:spPr bwMode="auto">
          <a:xfrm>
            <a:off x="0" y="968491"/>
            <a:ext cx="6596063" cy="93662"/>
          </a:xfrm>
          <a:prstGeom prst="rect">
            <a:avLst/>
          </a:prstGeom>
          <a:gradFill>
            <a:gsLst>
              <a:gs pos="0">
                <a:srgbClr val="01A9CD">
                  <a:alpha val="80000"/>
                </a:srgbClr>
              </a:gs>
              <a:gs pos="100000">
                <a:srgbClr val="01A9CD">
                  <a:alpha val="0"/>
                </a:srgbClr>
              </a:gs>
              <a:gs pos="100000">
                <a:schemeClr val="accent1"/>
              </a:gs>
              <a:gs pos="100000">
                <a:srgbClr val="E7EAA8"/>
              </a:gs>
            </a:gsLst>
            <a:lin ang="0" scaled="1"/>
          </a:gradFill>
          <a:ln w="9525">
            <a:noFill/>
            <a:miter lim="800000"/>
            <a:headEnd/>
            <a:tailEnd/>
          </a:ln>
        </p:spPr>
        <p:txBody>
          <a:bodyPr wrap="none" anchor="ctr"/>
          <a:lstStyle/>
          <a:p>
            <a:pPr eaLnBrk="0" hangingPunct="0">
              <a:defRPr/>
            </a:pPr>
            <a:endParaRPr lang="en-US"/>
          </a:p>
        </p:txBody>
      </p:sp>
    </p:spTree>
    <p:extLst>
      <p:ext uri="{BB962C8B-B14F-4D97-AF65-F5344CB8AC3E}">
        <p14:creationId xmlns:p14="http://schemas.microsoft.com/office/powerpoint/2010/main" val="27203560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7"/>
          <p:cNvSpPr>
            <a:spLocks noGrp="1" noChangeArrowheads="1"/>
          </p:cNvSpPr>
          <p:nvPr>
            <p:ph type="sldNum" sz="quarter" idx="4294967295"/>
          </p:nvPr>
        </p:nvSpPr>
        <p:spPr>
          <a:xfrm>
            <a:off x="3646488" y="6381750"/>
            <a:ext cx="1828800" cy="476250"/>
          </a:xfrm>
          <a:prstGeom prst="rect">
            <a:avLst/>
          </a:prstGeom>
          <a:noFill/>
        </p:spPr>
        <p:txBody>
          <a:bodyPr/>
          <a:lstStyle/>
          <a:p>
            <a:fld id="{60B2FB89-D91D-445B-8F05-31BBAA4C05A6}" type="slidenum">
              <a:rPr lang="en-US" smtClean="0"/>
              <a:pPr/>
              <a:t>23</a:t>
            </a:fld>
            <a:endParaRPr lang="en-US"/>
          </a:p>
        </p:txBody>
      </p:sp>
      <p:sp>
        <p:nvSpPr>
          <p:cNvPr id="9219" name="Rectangle 8"/>
          <p:cNvSpPr>
            <a:spLocks noGrp="1" noChangeArrowheads="1"/>
          </p:cNvSpPr>
          <p:nvPr>
            <p:ph type="body" idx="1"/>
          </p:nvPr>
        </p:nvSpPr>
        <p:spPr>
          <a:xfrm>
            <a:off x="477643" y="1501698"/>
            <a:ext cx="8361557" cy="4814849"/>
          </a:xfrm>
        </p:spPr>
        <p:txBody>
          <a:bodyPr>
            <a:normAutofit fontScale="77500" lnSpcReduction="20000"/>
          </a:bodyPr>
          <a:lstStyle/>
          <a:p>
            <a:pPr lvl="1" eaLnBrk="1" hangingPunct="1"/>
            <a:r>
              <a:rPr lang="en-US" sz="2300" b="1" dirty="0"/>
              <a:t>Ascertain when the patient received their last dialysis treatment</a:t>
            </a:r>
          </a:p>
          <a:p>
            <a:pPr lvl="1" eaLnBrk="1" hangingPunct="1"/>
            <a:r>
              <a:rPr lang="en-US" sz="2300" b="1" dirty="0"/>
              <a:t>Assess fluid status</a:t>
            </a:r>
          </a:p>
          <a:p>
            <a:pPr lvl="2" eaLnBrk="1" hangingPunct="1"/>
            <a:r>
              <a:rPr lang="en-US" sz="2300" dirty="0"/>
              <a:t>Is there </a:t>
            </a:r>
            <a:r>
              <a:rPr lang="en-US" sz="2300" dirty="0" err="1"/>
              <a:t>periorbital</a:t>
            </a:r>
            <a:r>
              <a:rPr lang="en-US" sz="2300" dirty="0"/>
              <a:t> or pedal edema?</a:t>
            </a:r>
          </a:p>
          <a:p>
            <a:pPr lvl="2" eaLnBrk="1" hangingPunct="1"/>
            <a:r>
              <a:rPr lang="en-US" sz="2300" dirty="0"/>
              <a:t>May not be unusual for this patient</a:t>
            </a:r>
          </a:p>
          <a:p>
            <a:pPr lvl="1" eaLnBrk="1" hangingPunct="1"/>
            <a:r>
              <a:rPr lang="en-US" sz="2300" b="1" dirty="0"/>
              <a:t>Listen to the lungs</a:t>
            </a:r>
          </a:p>
          <a:p>
            <a:pPr lvl="2" eaLnBrk="1" hangingPunct="1"/>
            <a:r>
              <a:rPr lang="en-US" sz="2300" dirty="0"/>
              <a:t>Do they have </a:t>
            </a:r>
            <a:r>
              <a:rPr lang="en-US" sz="2300" dirty="0" err="1"/>
              <a:t>rales</a:t>
            </a:r>
            <a:r>
              <a:rPr lang="en-US" sz="2300" dirty="0"/>
              <a:t> or rhonchi?</a:t>
            </a:r>
          </a:p>
          <a:p>
            <a:pPr lvl="2" eaLnBrk="1" hangingPunct="1"/>
            <a:r>
              <a:rPr lang="en-US" sz="2300" dirty="0"/>
              <a:t>Are they short of breath?</a:t>
            </a:r>
          </a:p>
          <a:p>
            <a:pPr lvl="1"/>
            <a:r>
              <a:rPr lang="en-US" sz="2300" b="1" dirty="0"/>
              <a:t>Cardiac status</a:t>
            </a:r>
          </a:p>
          <a:p>
            <a:pPr lvl="2"/>
            <a:r>
              <a:rPr lang="en-US" sz="2300" dirty="0"/>
              <a:t>Take blood pressure and pulse</a:t>
            </a:r>
          </a:p>
          <a:p>
            <a:pPr lvl="2"/>
            <a:r>
              <a:rPr lang="en-US" sz="2300" dirty="0"/>
              <a:t>Are the BP and pulse “normal” for the patient?</a:t>
            </a:r>
          </a:p>
          <a:p>
            <a:pPr lvl="2"/>
            <a:r>
              <a:rPr lang="en-US" sz="2300" dirty="0"/>
              <a:t>Is the heart rate regular?</a:t>
            </a:r>
          </a:p>
          <a:p>
            <a:pPr lvl="1"/>
            <a:r>
              <a:rPr lang="en-US" sz="2300" b="1" dirty="0"/>
              <a:t>Infection</a:t>
            </a:r>
          </a:p>
          <a:p>
            <a:pPr lvl="2"/>
            <a:r>
              <a:rPr lang="en-US" sz="2300" dirty="0"/>
              <a:t>Is the patient’s temperature elevated?</a:t>
            </a:r>
          </a:p>
          <a:p>
            <a:pPr lvl="2"/>
            <a:r>
              <a:rPr lang="en-US" sz="2300" dirty="0"/>
              <a:t>Is the CV catheter site clean and dry?</a:t>
            </a:r>
          </a:p>
          <a:p>
            <a:pPr lvl="2"/>
            <a:r>
              <a:rPr lang="en-US" sz="2300" dirty="0"/>
              <a:t>Is the PD catheter site clean and dry?</a:t>
            </a:r>
          </a:p>
          <a:p>
            <a:pPr lvl="2"/>
            <a:r>
              <a:rPr lang="en-US" sz="2300" dirty="0"/>
              <a:t>For PD patients: is the abdomen firm, tender to touch? </a:t>
            </a:r>
          </a:p>
          <a:p>
            <a:pPr marL="914400" lvl="2" indent="0" eaLnBrk="1" hangingPunct="1">
              <a:buNone/>
            </a:pPr>
            <a:endParaRPr lang="en-US" sz="2000" dirty="0"/>
          </a:p>
        </p:txBody>
      </p:sp>
      <p:sp>
        <p:nvSpPr>
          <p:cNvPr id="9224" name="Rectangle 7"/>
          <p:cNvSpPr>
            <a:spLocks noGrp="1" noChangeArrowheads="1"/>
          </p:cNvSpPr>
          <p:nvPr>
            <p:ph type="title"/>
          </p:nvPr>
        </p:nvSpPr>
        <p:spPr>
          <a:xfrm>
            <a:off x="430212" y="571500"/>
            <a:ext cx="8312343" cy="425450"/>
          </a:xfrm>
        </p:spPr>
        <p:txBody>
          <a:bodyPr>
            <a:normAutofit fontScale="90000"/>
          </a:bodyPr>
          <a:lstStyle/>
          <a:p>
            <a:pPr eaLnBrk="1" hangingPunct="1"/>
            <a:r>
              <a:rPr lang="en-US" dirty="0"/>
              <a:t>Clinical Assessment</a:t>
            </a:r>
          </a:p>
        </p:txBody>
      </p:sp>
      <p:sp>
        <p:nvSpPr>
          <p:cNvPr id="6" name="Rectangle 10"/>
          <p:cNvSpPr>
            <a:spLocks noChangeArrowheads="1"/>
          </p:cNvSpPr>
          <p:nvPr/>
        </p:nvSpPr>
        <p:spPr bwMode="auto">
          <a:xfrm>
            <a:off x="0" y="968491"/>
            <a:ext cx="6596063" cy="93662"/>
          </a:xfrm>
          <a:prstGeom prst="rect">
            <a:avLst/>
          </a:prstGeom>
          <a:gradFill>
            <a:gsLst>
              <a:gs pos="0">
                <a:srgbClr val="01A9CD">
                  <a:alpha val="80000"/>
                </a:srgbClr>
              </a:gs>
              <a:gs pos="100000">
                <a:srgbClr val="01A9CD">
                  <a:alpha val="0"/>
                </a:srgbClr>
              </a:gs>
              <a:gs pos="100000">
                <a:schemeClr val="accent1"/>
              </a:gs>
              <a:gs pos="100000">
                <a:srgbClr val="E7EAA8"/>
              </a:gs>
            </a:gsLst>
            <a:lin ang="0" scaled="1"/>
          </a:gradFill>
          <a:ln w="9525">
            <a:noFill/>
            <a:miter lim="800000"/>
            <a:headEnd/>
            <a:tailEnd/>
          </a:ln>
        </p:spPr>
        <p:txBody>
          <a:bodyPr wrap="none" anchor="ctr"/>
          <a:lstStyle/>
          <a:p>
            <a:pPr eaLnBrk="0" hangingPunct="0">
              <a:defRPr/>
            </a:pPr>
            <a:endParaRPr lang="en-US"/>
          </a:p>
        </p:txBody>
      </p:sp>
      <p:pic>
        <p:nvPicPr>
          <p:cNvPr id="7" name="Picture 6" descr="https://encrypted-tbn3.gstatic.com/images?q=tbn:ANd9GcRz0ubwcmKcwCCIc8gKmodhBJExomIeU6Uj6hbX3ZmzWWbw4S1h8g"/>
          <p:cNvPicPr/>
          <p:nvPr/>
        </p:nvPicPr>
        <p:blipFill>
          <a:blip r:embed="rId3">
            <a:extLst>
              <a:ext uri="{28A0092B-C50C-407E-A947-70E740481C1C}">
                <a14:useLocalDpi xmlns:a14="http://schemas.microsoft.com/office/drawing/2010/main" val="0"/>
              </a:ext>
            </a:extLst>
          </a:blip>
          <a:srcRect/>
          <a:stretch>
            <a:fillRect/>
          </a:stretch>
        </p:blipFill>
        <p:spPr bwMode="auto">
          <a:xfrm>
            <a:off x="6548284" y="2934929"/>
            <a:ext cx="1740309" cy="2634420"/>
          </a:xfrm>
          <a:prstGeom prst="rect">
            <a:avLst/>
          </a:prstGeom>
          <a:noFill/>
          <a:ln>
            <a:noFill/>
          </a:ln>
        </p:spPr>
      </p:pic>
    </p:spTree>
    <p:extLst>
      <p:ext uri="{BB962C8B-B14F-4D97-AF65-F5344CB8AC3E}">
        <p14:creationId xmlns:p14="http://schemas.microsoft.com/office/powerpoint/2010/main" val="19866346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Laboratory Values</a:t>
            </a:r>
          </a:p>
        </p:txBody>
      </p:sp>
      <p:sp>
        <p:nvSpPr>
          <p:cNvPr id="3" name="Content Placeholder 2"/>
          <p:cNvSpPr>
            <a:spLocks noGrp="1"/>
          </p:cNvSpPr>
          <p:nvPr>
            <p:ph idx="1"/>
          </p:nvPr>
        </p:nvSpPr>
        <p:spPr/>
        <p:txBody>
          <a:bodyPr/>
          <a:lstStyle/>
          <a:p>
            <a:r>
              <a:rPr lang="en-US" dirty="0"/>
              <a:t>Dialysis Adequacy: URR and </a:t>
            </a:r>
            <a:r>
              <a:rPr lang="en-US" dirty="0" err="1"/>
              <a:t>kt</a:t>
            </a:r>
            <a:r>
              <a:rPr lang="en-US" dirty="0"/>
              <a:t>/v</a:t>
            </a:r>
          </a:p>
          <a:p>
            <a:r>
              <a:rPr lang="en-US" dirty="0"/>
              <a:t>Anemia Management: </a:t>
            </a:r>
          </a:p>
          <a:p>
            <a:pPr marL="0" indent="0">
              <a:buNone/>
            </a:pPr>
            <a:r>
              <a:rPr lang="en-US" dirty="0"/>
              <a:t>	Hemoglobin, T-Sat, Ferritin</a:t>
            </a:r>
          </a:p>
          <a:p>
            <a:r>
              <a:rPr lang="en-US" dirty="0"/>
              <a:t>Bone Mineral Metabolism:</a:t>
            </a:r>
          </a:p>
          <a:p>
            <a:pPr marL="0" indent="0">
              <a:buNone/>
            </a:pPr>
            <a:r>
              <a:rPr lang="en-US" dirty="0"/>
              <a:t>	 Calcium, Phosphorus, PTH</a:t>
            </a:r>
          </a:p>
          <a:p>
            <a:r>
              <a:rPr lang="en-US" dirty="0"/>
              <a:t>Electrolytes: Potassium</a:t>
            </a:r>
          </a:p>
          <a:p>
            <a:r>
              <a:rPr lang="en-US" dirty="0"/>
              <a:t>Nutritional: Albumin</a:t>
            </a:r>
          </a:p>
        </p:txBody>
      </p:sp>
    </p:spTree>
    <p:extLst>
      <p:ext uri="{BB962C8B-B14F-4D97-AF65-F5344CB8AC3E}">
        <p14:creationId xmlns:p14="http://schemas.microsoft.com/office/powerpoint/2010/main" val="40847352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Medications</a:t>
            </a:r>
          </a:p>
        </p:txBody>
      </p:sp>
      <p:sp>
        <p:nvSpPr>
          <p:cNvPr id="3" name="Content Placeholder 2"/>
          <p:cNvSpPr>
            <a:spLocks noGrp="1"/>
          </p:cNvSpPr>
          <p:nvPr>
            <p:ph idx="1"/>
          </p:nvPr>
        </p:nvSpPr>
        <p:spPr/>
        <p:txBody>
          <a:bodyPr/>
          <a:lstStyle/>
          <a:p>
            <a:r>
              <a:rPr lang="en-US" dirty="0" err="1"/>
              <a:t>Erytropoetin</a:t>
            </a:r>
            <a:r>
              <a:rPr lang="en-US" dirty="0"/>
              <a:t> Stimulating Agent (ESA)</a:t>
            </a:r>
          </a:p>
          <a:p>
            <a:r>
              <a:rPr lang="en-US" dirty="0"/>
              <a:t>Intravenous Iron</a:t>
            </a:r>
          </a:p>
          <a:p>
            <a:r>
              <a:rPr lang="en-US" dirty="0"/>
              <a:t>Active Vitamin D </a:t>
            </a:r>
          </a:p>
          <a:p>
            <a:r>
              <a:rPr lang="en-US" dirty="0" err="1"/>
              <a:t>Calcimmetic</a:t>
            </a:r>
            <a:endParaRPr lang="en-US" dirty="0"/>
          </a:p>
          <a:p>
            <a:r>
              <a:rPr lang="en-US" dirty="0"/>
              <a:t>Phosphate Binder</a:t>
            </a:r>
          </a:p>
          <a:p>
            <a:r>
              <a:rPr lang="en-US" dirty="0"/>
              <a:t>Renal Vitamin</a:t>
            </a:r>
          </a:p>
        </p:txBody>
      </p:sp>
    </p:spTree>
    <p:extLst>
      <p:ext uri="{BB962C8B-B14F-4D97-AF65-F5344CB8AC3E}">
        <p14:creationId xmlns:p14="http://schemas.microsoft.com/office/powerpoint/2010/main" val="20274039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7"/>
          <p:cNvSpPr>
            <a:spLocks noGrp="1" noChangeArrowheads="1"/>
          </p:cNvSpPr>
          <p:nvPr>
            <p:ph type="sldNum" sz="quarter" idx="4294967295"/>
          </p:nvPr>
        </p:nvSpPr>
        <p:spPr>
          <a:xfrm>
            <a:off x="3646488" y="6381750"/>
            <a:ext cx="1828800" cy="476250"/>
          </a:xfrm>
          <a:prstGeom prst="rect">
            <a:avLst/>
          </a:prstGeom>
          <a:noFill/>
        </p:spPr>
        <p:txBody>
          <a:bodyPr/>
          <a:lstStyle/>
          <a:p>
            <a:fld id="{60B2FB89-D91D-445B-8F05-31BBAA4C05A6}" type="slidenum">
              <a:rPr lang="en-US" smtClean="0"/>
              <a:pPr/>
              <a:t>26</a:t>
            </a:fld>
            <a:endParaRPr lang="en-US"/>
          </a:p>
        </p:txBody>
      </p:sp>
      <p:sp>
        <p:nvSpPr>
          <p:cNvPr id="9219" name="Rectangle 8"/>
          <p:cNvSpPr>
            <a:spLocks noGrp="1" noChangeArrowheads="1"/>
          </p:cNvSpPr>
          <p:nvPr>
            <p:ph type="body" idx="1"/>
          </p:nvPr>
        </p:nvSpPr>
        <p:spPr>
          <a:xfrm>
            <a:off x="533400" y="1524000"/>
            <a:ext cx="7952678" cy="5591274"/>
          </a:xfrm>
        </p:spPr>
        <p:txBody>
          <a:bodyPr/>
          <a:lstStyle/>
          <a:p>
            <a:pPr lvl="1" eaLnBrk="1" hangingPunct="1"/>
            <a:r>
              <a:rPr lang="en-US" dirty="0"/>
              <a:t>Fluid is anything that is liquid at room temperature</a:t>
            </a:r>
          </a:p>
          <a:p>
            <a:pPr lvl="1" eaLnBrk="1" hangingPunct="1"/>
            <a:r>
              <a:rPr lang="en-US" dirty="0"/>
              <a:t>Fluid should be limited to two cups per day</a:t>
            </a:r>
          </a:p>
          <a:p>
            <a:pPr lvl="1" eaLnBrk="1" hangingPunct="1"/>
            <a:r>
              <a:rPr lang="en-US" dirty="0"/>
              <a:t>Phosphorus is hidden in many foods. It is important that phosphate binders are taken with meals.</a:t>
            </a:r>
          </a:p>
          <a:p>
            <a:pPr lvl="1" eaLnBrk="1" hangingPunct="1"/>
            <a:r>
              <a:rPr lang="en-US" dirty="0"/>
              <a:t>Food high in potassium and salt should be avoided:</a:t>
            </a:r>
          </a:p>
          <a:p>
            <a:pPr lvl="2" eaLnBrk="1" hangingPunct="1"/>
            <a:r>
              <a:rPr lang="en-US" dirty="0"/>
              <a:t>Foods high in potassium could effect heart rhythm </a:t>
            </a:r>
          </a:p>
          <a:p>
            <a:pPr lvl="2" eaLnBrk="1" hangingPunct="1"/>
            <a:r>
              <a:rPr lang="en-US" dirty="0"/>
              <a:t>Excess salt can lead to the retaining of fluid</a:t>
            </a:r>
          </a:p>
        </p:txBody>
      </p:sp>
      <p:sp>
        <p:nvSpPr>
          <p:cNvPr id="9224" name="Rectangle 7"/>
          <p:cNvSpPr>
            <a:spLocks noGrp="1" noChangeArrowheads="1"/>
          </p:cNvSpPr>
          <p:nvPr>
            <p:ph type="title"/>
          </p:nvPr>
        </p:nvSpPr>
        <p:spPr>
          <a:xfrm>
            <a:off x="430212" y="571500"/>
            <a:ext cx="8312343" cy="425450"/>
          </a:xfrm>
        </p:spPr>
        <p:txBody>
          <a:bodyPr>
            <a:normAutofit fontScale="90000"/>
          </a:bodyPr>
          <a:lstStyle/>
          <a:p>
            <a:pPr eaLnBrk="1" hangingPunct="1"/>
            <a:r>
              <a:rPr lang="en-US" dirty="0"/>
              <a:t>Diet and Fluid Restrictions</a:t>
            </a:r>
          </a:p>
        </p:txBody>
      </p:sp>
      <p:sp>
        <p:nvSpPr>
          <p:cNvPr id="6" name="Rectangle 10"/>
          <p:cNvSpPr>
            <a:spLocks noChangeArrowheads="1"/>
          </p:cNvSpPr>
          <p:nvPr/>
        </p:nvSpPr>
        <p:spPr bwMode="auto">
          <a:xfrm>
            <a:off x="0" y="968491"/>
            <a:ext cx="6596063" cy="93662"/>
          </a:xfrm>
          <a:prstGeom prst="rect">
            <a:avLst/>
          </a:prstGeom>
          <a:gradFill>
            <a:gsLst>
              <a:gs pos="0">
                <a:srgbClr val="01A9CD">
                  <a:alpha val="80000"/>
                </a:srgbClr>
              </a:gs>
              <a:gs pos="100000">
                <a:srgbClr val="01A9CD">
                  <a:alpha val="0"/>
                </a:srgbClr>
              </a:gs>
              <a:gs pos="100000">
                <a:schemeClr val="accent1"/>
              </a:gs>
              <a:gs pos="100000">
                <a:srgbClr val="E7EAA8"/>
              </a:gs>
            </a:gsLst>
            <a:lin ang="0" scaled="1"/>
          </a:gradFill>
          <a:ln w="9525">
            <a:noFill/>
            <a:miter lim="800000"/>
            <a:headEnd/>
            <a:tailEnd/>
          </a:ln>
        </p:spPr>
        <p:txBody>
          <a:bodyPr wrap="none" anchor="ctr"/>
          <a:lstStyle/>
          <a:p>
            <a:pPr eaLnBrk="0" hangingPunct="0">
              <a:defRPr/>
            </a:pPr>
            <a:endParaRPr lang="en-US"/>
          </a:p>
        </p:txBody>
      </p:sp>
    </p:spTree>
    <p:extLst>
      <p:ext uri="{BB962C8B-B14F-4D97-AF65-F5344CB8AC3E}">
        <p14:creationId xmlns:p14="http://schemas.microsoft.com/office/powerpoint/2010/main" val="9616253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7"/>
          <p:cNvSpPr>
            <a:spLocks noGrp="1" noChangeArrowheads="1"/>
          </p:cNvSpPr>
          <p:nvPr>
            <p:ph type="sldNum" sz="quarter" idx="4294967295"/>
          </p:nvPr>
        </p:nvSpPr>
        <p:spPr>
          <a:xfrm>
            <a:off x="3646488" y="6381750"/>
            <a:ext cx="1828800" cy="476250"/>
          </a:xfrm>
          <a:prstGeom prst="rect">
            <a:avLst/>
          </a:prstGeom>
          <a:noFill/>
        </p:spPr>
        <p:txBody>
          <a:bodyPr/>
          <a:lstStyle/>
          <a:p>
            <a:fld id="{60B2FB89-D91D-445B-8F05-31BBAA4C05A6}" type="slidenum">
              <a:rPr lang="en-US" smtClean="0"/>
              <a:pPr/>
              <a:t>27</a:t>
            </a:fld>
            <a:endParaRPr lang="en-US"/>
          </a:p>
        </p:txBody>
      </p:sp>
      <p:sp>
        <p:nvSpPr>
          <p:cNvPr id="9219" name="Rectangle 8"/>
          <p:cNvSpPr>
            <a:spLocks noGrp="1" noChangeArrowheads="1"/>
          </p:cNvSpPr>
          <p:nvPr>
            <p:ph type="body" idx="1"/>
          </p:nvPr>
        </p:nvSpPr>
        <p:spPr>
          <a:xfrm>
            <a:off x="533399" y="1524000"/>
            <a:ext cx="7963830" cy="4977161"/>
          </a:xfrm>
        </p:spPr>
        <p:txBody>
          <a:bodyPr>
            <a:normAutofit fontScale="92500"/>
          </a:bodyPr>
          <a:lstStyle/>
          <a:p>
            <a:pPr lvl="1" eaLnBrk="1" hangingPunct="1"/>
            <a:r>
              <a:rPr lang="en-US" dirty="0"/>
              <a:t>Beans, peanuts, soybeans, lentils, peas</a:t>
            </a:r>
          </a:p>
          <a:p>
            <a:pPr lvl="1" eaLnBrk="1" hangingPunct="1"/>
            <a:r>
              <a:rPr lang="en-US" dirty="0"/>
              <a:t>Sweet and white potatoes</a:t>
            </a:r>
          </a:p>
          <a:p>
            <a:pPr lvl="1" eaLnBrk="1" hangingPunct="1"/>
            <a:r>
              <a:rPr lang="en-US" dirty="0"/>
              <a:t>Dried fruit: apricots, raisins, peaches</a:t>
            </a:r>
          </a:p>
          <a:p>
            <a:pPr lvl="1" eaLnBrk="1" hangingPunct="1"/>
            <a:r>
              <a:rPr lang="en-US" dirty="0"/>
              <a:t>Avocados, cantaloupe</a:t>
            </a:r>
          </a:p>
          <a:p>
            <a:pPr lvl="1" eaLnBrk="1" hangingPunct="1"/>
            <a:r>
              <a:rPr lang="en-US" dirty="0"/>
              <a:t>Banana, plantains</a:t>
            </a:r>
          </a:p>
          <a:p>
            <a:pPr lvl="1" eaLnBrk="1" hangingPunct="1"/>
            <a:r>
              <a:rPr lang="en-US" dirty="0"/>
              <a:t>Artichokes, winter squash, pumpkin, parsnips</a:t>
            </a:r>
          </a:p>
          <a:p>
            <a:pPr lvl="1" eaLnBrk="1" hangingPunct="1"/>
            <a:r>
              <a:rPr lang="en-US" dirty="0"/>
              <a:t>Beet greens, spinach, Swiss chard, cabbage</a:t>
            </a:r>
          </a:p>
          <a:p>
            <a:pPr lvl="1" eaLnBrk="1" hangingPunct="1"/>
            <a:r>
              <a:rPr lang="en-US" dirty="0"/>
              <a:t>Milk, soymilk</a:t>
            </a:r>
          </a:p>
          <a:p>
            <a:pPr lvl="1" eaLnBrk="1" hangingPunct="1"/>
            <a:r>
              <a:rPr lang="en-US" dirty="0"/>
              <a:t>Tomatoes, okra, canned mushrooms</a:t>
            </a:r>
          </a:p>
          <a:p>
            <a:pPr lvl="1" eaLnBrk="1" hangingPunct="1"/>
            <a:r>
              <a:rPr lang="en-US" dirty="0"/>
              <a:t>Oranges</a:t>
            </a:r>
          </a:p>
        </p:txBody>
      </p:sp>
      <p:sp>
        <p:nvSpPr>
          <p:cNvPr id="9224" name="Rectangle 7"/>
          <p:cNvSpPr>
            <a:spLocks noGrp="1" noChangeArrowheads="1"/>
          </p:cNvSpPr>
          <p:nvPr>
            <p:ph type="title"/>
          </p:nvPr>
        </p:nvSpPr>
        <p:spPr>
          <a:xfrm>
            <a:off x="430212" y="571500"/>
            <a:ext cx="8312343" cy="425450"/>
          </a:xfrm>
        </p:spPr>
        <p:txBody>
          <a:bodyPr>
            <a:normAutofit fontScale="90000"/>
          </a:bodyPr>
          <a:lstStyle/>
          <a:p>
            <a:pPr eaLnBrk="1" hangingPunct="1"/>
            <a:r>
              <a:rPr lang="en-US" dirty="0"/>
              <a:t>Foods Very High In Potassium</a:t>
            </a:r>
          </a:p>
        </p:txBody>
      </p:sp>
      <p:sp>
        <p:nvSpPr>
          <p:cNvPr id="6" name="Rectangle 10"/>
          <p:cNvSpPr>
            <a:spLocks noChangeArrowheads="1"/>
          </p:cNvSpPr>
          <p:nvPr/>
        </p:nvSpPr>
        <p:spPr bwMode="auto">
          <a:xfrm>
            <a:off x="0" y="968491"/>
            <a:ext cx="6596063" cy="93662"/>
          </a:xfrm>
          <a:prstGeom prst="rect">
            <a:avLst/>
          </a:prstGeom>
          <a:gradFill>
            <a:gsLst>
              <a:gs pos="0">
                <a:srgbClr val="01A9CD">
                  <a:alpha val="80000"/>
                </a:srgbClr>
              </a:gs>
              <a:gs pos="100000">
                <a:srgbClr val="01A9CD">
                  <a:alpha val="0"/>
                </a:srgbClr>
              </a:gs>
              <a:gs pos="100000">
                <a:schemeClr val="accent1"/>
              </a:gs>
              <a:gs pos="100000">
                <a:srgbClr val="E7EAA8"/>
              </a:gs>
            </a:gsLst>
            <a:lin ang="0" scaled="1"/>
          </a:gradFill>
          <a:ln w="9525">
            <a:noFill/>
            <a:miter lim="800000"/>
            <a:headEnd/>
            <a:tailEnd/>
          </a:ln>
        </p:spPr>
        <p:txBody>
          <a:bodyPr wrap="none" anchor="ctr"/>
          <a:lstStyle/>
          <a:p>
            <a:pPr eaLnBrk="0" hangingPunct="0">
              <a:defRPr/>
            </a:pPr>
            <a:endParaRPr lang="en-US"/>
          </a:p>
        </p:txBody>
      </p:sp>
      <p:pic>
        <p:nvPicPr>
          <p:cNvPr id="7" name="Picture 2" descr="http://images.freepicturesweb.com/img1/02/02/13.jpg">
            <a:hlinkClick r:id="rId3" tooltip="fruits pictures"/>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93970" y="5234924"/>
            <a:ext cx="2227006" cy="1391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77507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95600" y="1524000"/>
            <a:ext cx="3276600" cy="3133333"/>
          </a:xfrm>
          <a:prstGeom prst="rect">
            <a:avLst/>
          </a:prstGeom>
        </p:spPr>
      </p:pic>
      <p:sp>
        <p:nvSpPr>
          <p:cNvPr id="5" name="Text Placeholder 4">
            <a:extLst>
              <a:ext uri="{FF2B5EF4-FFF2-40B4-BE49-F238E27FC236}">
                <a16:creationId xmlns:a16="http://schemas.microsoft.com/office/drawing/2014/main" id="{A72F31D8-39FA-4003-800A-FEC486B553CF}"/>
              </a:ext>
            </a:extLst>
          </p:cNvPr>
          <p:cNvSpPr>
            <a:spLocks noGrp="1"/>
          </p:cNvSpPr>
          <p:nvPr>
            <p:ph type="body" sz="half" idx="2"/>
          </p:nvPr>
        </p:nvSpPr>
        <p:spPr/>
        <p:txBody>
          <a:bodyPr/>
          <a:lstStyle/>
          <a:p>
            <a:pPr algn="ctr"/>
            <a:r>
              <a:rPr lang="en-US" dirty="0"/>
              <a:t>Questions? Contact membership@kidney.org</a:t>
            </a:r>
          </a:p>
        </p:txBody>
      </p:sp>
    </p:spTree>
    <p:extLst>
      <p:ext uri="{BB962C8B-B14F-4D97-AF65-F5344CB8AC3E}">
        <p14:creationId xmlns:p14="http://schemas.microsoft.com/office/powerpoint/2010/main" val="36124915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7"/>
          <p:cNvSpPr>
            <a:spLocks noGrp="1" noChangeArrowheads="1"/>
          </p:cNvSpPr>
          <p:nvPr>
            <p:ph type="sldNum" sz="quarter" idx="4294967295"/>
          </p:nvPr>
        </p:nvSpPr>
        <p:spPr>
          <a:xfrm>
            <a:off x="3646488" y="6381750"/>
            <a:ext cx="1828800" cy="476250"/>
          </a:xfrm>
          <a:prstGeom prst="rect">
            <a:avLst/>
          </a:prstGeom>
          <a:noFill/>
        </p:spPr>
        <p:txBody>
          <a:bodyPr/>
          <a:lstStyle/>
          <a:p>
            <a:fld id="{60B2FB89-D91D-445B-8F05-31BBAA4C05A6}" type="slidenum">
              <a:rPr lang="en-US" smtClean="0"/>
              <a:pPr/>
              <a:t>3</a:t>
            </a:fld>
            <a:endParaRPr lang="en-US"/>
          </a:p>
        </p:txBody>
      </p:sp>
      <p:sp>
        <p:nvSpPr>
          <p:cNvPr id="9219" name="Rectangle 8"/>
          <p:cNvSpPr>
            <a:spLocks noGrp="1" noChangeArrowheads="1"/>
          </p:cNvSpPr>
          <p:nvPr>
            <p:ph type="body" idx="1"/>
          </p:nvPr>
        </p:nvSpPr>
        <p:spPr>
          <a:xfrm>
            <a:off x="533400" y="1524000"/>
            <a:ext cx="8465634" cy="3816429"/>
          </a:xfrm>
        </p:spPr>
        <p:txBody>
          <a:bodyPr>
            <a:normAutofit fontScale="92500" lnSpcReduction="20000"/>
          </a:bodyPr>
          <a:lstStyle/>
          <a:p>
            <a:pPr lvl="1">
              <a:buFont typeface="Arial" panose="020B0604020202020204" pitchFamily="34" charset="0"/>
              <a:buChar char="•"/>
            </a:pPr>
            <a:r>
              <a:rPr lang="en-US" dirty="0"/>
              <a:t>Approximately  477,000 dialysis patients</a:t>
            </a:r>
          </a:p>
          <a:p>
            <a:pPr lvl="1">
              <a:buFont typeface="Arial" panose="020B0604020202020204" pitchFamily="34" charset="0"/>
              <a:buChar char="•"/>
            </a:pPr>
            <a:r>
              <a:rPr lang="en-US" dirty="0"/>
              <a:t>Approximately 201,000  kidney transplant patients</a:t>
            </a:r>
          </a:p>
          <a:p>
            <a:pPr lvl="1">
              <a:buFont typeface="Arial" panose="020B0604020202020204" pitchFamily="34" charset="0"/>
              <a:buChar char="•"/>
            </a:pPr>
            <a:r>
              <a:rPr lang="en-US" dirty="0"/>
              <a:t>More than 72% of new patients have diabetes and/or high blood pressure</a:t>
            </a:r>
          </a:p>
          <a:p>
            <a:pPr lvl="1">
              <a:buFont typeface="Arial" panose="020B0604020202020204" pitchFamily="34" charset="0"/>
              <a:buChar char="•"/>
            </a:pPr>
            <a:r>
              <a:rPr lang="en-US" dirty="0"/>
              <a:t>88,231 patients awaiting transplant</a:t>
            </a:r>
          </a:p>
          <a:p>
            <a:pPr lvl="1">
              <a:buFont typeface="Arial" panose="020B0604020202020204" pitchFamily="34" charset="0"/>
              <a:buChar char="•"/>
            </a:pPr>
            <a:r>
              <a:rPr lang="en-US" dirty="0"/>
              <a:t>Most patients have multiple co-morbid conditions</a:t>
            </a:r>
          </a:p>
          <a:p>
            <a:pPr lvl="1">
              <a:buFont typeface="Arial" panose="020B0604020202020204" pitchFamily="34" charset="0"/>
              <a:buChar char="•"/>
            </a:pPr>
            <a:r>
              <a:rPr lang="en-US" dirty="0"/>
              <a:t>Greater than 6,300 dialysis facilities</a:t>
            </a:r>
          </a:p>
          <a:p>
            <a:pPr lvl="1">
              <a:buFont typeface="Arial" panose="020B0604020202020204" pitchFamily="34" charset="0"/>
              <a:buChar char="•"/>
            </a:pPr>
            <a:r>
              <a:rPr lang="en-US" dirty="0"/>
              <a:t>More than 300 kidney transplant centers</a:t>
            </a:r>
          </a:p>
          <a:p>
            <a:pPr lvl="1">
              <a:buFont typeface="Arial" panose="020B0604020202020204" pitchFamily="34" charset="0"/>
              <a:buChar char="•"/>
            </a:pPr>
            <a:r>
              <a:rPr lang="en-US" dirty="0"/>
              <a:t>9th leading cause of death in the United States</a:t>
            </a:r>
          </a:p>
        </p:txBody>
      </p:sp>
      <p:sp>
        <p:nvSpPr>
          <p:cNvPr id="9220" name="Text Box 4"/>
          <p:cNvSpPr txBox="1">
            <a:spLocks noChangeArrowheads="1"/>
          </p:cNvSpPr>
          <p:nvPr/>
        </p:nvSpPr>
        <p:spPr bwMode="auto">
          <a:xfrm>
            <a:off x="2464417" y="6268017"/>
            <a:ext cx="6289290" cy="184666"/>
          </a:xfrm>
          <a:prstGeom prst="rect">
            <a:avLst/>
          </a:prstGeom>
          <a:noFill/>
          <a:ln w="9525">
            <a:noFill/>
            <a:miter lim="800000"/>
            <a:headEnd/>
            <a:tailEnd/>
          </a:ln>
        </p:spPr>
        <p:txBody>
          <a:bodyPr wrap="square" lIns="0" tIns="0" rIns="0" bIns="0" anchor="b">
            <a:spAutoFit/>
          </a:bodyPr>
          <a:lstStyle/>
          <a:p>
            <a:pPr algn="r" eaLnBrk="0" hangingPunct="0">
              <a:spcBef>
                <a:spcPct val="50000"/>
              </a:spcBef>
            </a:pPr>
            <a:r>
              <a:rPr lang="en-US" sz="1200" b="1" dirty="0">
                <a:latin typeface="Arial" charset="0"/>
              </a:rPr>
              <a:t>2014 Data from 2016 USRDS Report</a:t>
            </a:r>
          </a:p>
        </p:txBody>
      </p:sp>
      <p:sp>
        <p:nvSpPr>
          <p:cNvPr id="9224" name="Rectangle 7"/>
          <p:cNvSpPr>
            <a:spLocks noGrp="1" noChangeArrowheads="1"/>
          </p:cNvSpPr>
          <p:nvPr>
            <p:ph type="title"/>
          </p:nvPr>
        </p:nvSpPr>
        <p:spPr>
          <a:xfrm>
            <a:off x="430212" y="571500"/>
            <a:ext cx="8312343" cy="425450"/>
          </a:xfrm>
        </p:spPr>
        <p:txBody>
          <a:bodyPr>
            <a:normAutofit fontScale="90000"/>
          </a:bodyPr>
          <a:lstStyle/>
          <a:p>
            <a:pPr eaLnBrk="1" hangingPunct="1"/>
            <a:r>
              <a:rPr lang="en-US" dirty="0"/>
              <a:t>ESRD in the United States</a:t>
            </a:r>
          </a:p>
        </p:txBody>
      </p:sp>
      <p:sp>
        <p:nvSpPr>
          <p:cNvPr id="6" name="Rectangle 10"/>
          <p:cNvSpPr>
            <a:spLocks noChangeArrowheads="1"/>
          </p:cNvSpPr>
          <p:nvPr/>
        </p:nvSpPr>
        <p:spPr bwMode="auto">
          <a:xfrm>
            <a:off x="0" y="968491"/>
            <a:ext cx="6596063" cy="93662"/>
          </a:xfrm>
          <a:prstGeom prst="rect">
            <a:avLst/>
          </a:prstGeom>
          <a:gradFill>
            <a:gsLst>
              <a:gs pos="0">
                <a:srgbClr val="01A9CD">
                  <a:alpha val="80000"/>
                </a:srgbClr>
              </a:gs>
              <a:gs pos="100000">
                <a:srgbClr val="01A9CD">
                  <a:alpha val="0"/>
                </a:srgbClr>
              </a:gs>
              <a:gs pos="100000">
                <a:schemeClr val="accent1"/>
              </a:gs>
              <a:gs pos="100000">
                <a:srgbClr val="E7EAA8"/>
              </a:gs>
            </a:gsLst>
            <a:lin ang="0" scaled="1"/>
          </a:gradFill>
          <a:ln w="9525">
            <a:noFill/>
            <a:miter lim="800000"/>
            <a:headEnd/>
            <a:tailEnd/>
          </a:ln>
        </p:spPr>
        <p:txBody>
          <a:bodyPr wrap="none" anchor="ctr"/>
          <a:lstStyle/>
          <a:p>
            <a:pPr eaLnBrk="0" hangingPunct="0">
              <a:defRPr/>
            </a:pPr>
            <a:endParaRPr lang="en-US"/>
          </a:p>
        </p:txBody>
      </p:sp>
    </p:spTree>
    <p:extLst>
      <p:ext uri="{BB962C8B-B14F-4D97-AF65-F5344CB8AC3E}">
        <p14:creationId xmlns:p14="http://schemas.microsoft.com/office/powerpoint/2010/main" val="35191388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2" name="Rectangle 4"/>
          <p:cNvSpPr>
            <a:spLocks noGrp="1" noChangeArrowheads="1"/>
          </p:cNvSpPr>
          <p:nvPr>
            <p:ph type="title"/>
          </p:nvPr>
        </p:nvSpPr>
        <p:spPr/>
        <p:txBody>
          <a:bodyPr/>
          <a:lstStyle/>
          <a:p>
            <a:r>
              <a:rPr lang="en-US"/>
              <a:t>How Do Kidneys Work?</a:t>
            </a:r>
          </a:p>
        </p:txBody>
      </p:sp>
      <p:pic>
        <p:nvPicPr>
          <p:cNvPr id="252934" name="Picture 6" descr="How They Work"/>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939925" y="1600200"/>
            <a:ext cx="5264150" cy="452596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821259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title"/>
          </p:nvPr>
        </p:nvSpPr>
        <p:spPr/>
        <p:txBody>
          <a:bodyPr>
            <a:normAutofit fontScale="90000"/>
          </a:bodyPr>
          <a:lstStyle/>
          <a:p>
            <a:r>
              <a:rPr lang="en-US" sz="4000"/>
              <a:t>How Do Kidneys Keep you Healthy?</a:t>
            </a:r>
          </a:p>
        </p:txBody>
      </p:sp>
      <p:sp>
        <p:nvSpPr>
          <p:cNvPr id="258051" name="Rectangle 3"/>
          <p:cNvSpPr>
            <a:spLocks noGrp="1" noChangeArrowheads="1"/>
          </p:cNvSpPr>
          <p:nvPr>
            <p:ph type="body" idx="1"/>
          </p:nvPr>
        </p:nvSpPr>
        <p:spPr>
          <a:xfrm>
            <a:off x="1066800" y="1447800"/>
            <a:ext cx="7002463" cy="4419600"/>
          </a:xfrm>
        </p:spPr>
        <p:txBody>
          <a:bodyPr/>
          <a:lstStyle/>
          <a:p>
            <a:pPr>
              <a:lnSpc>
                <a:spcPct val="90000"/>
              </a:lnSpc>
            </a:pPr>
            <a:r>
              <a:rPr lang="en-US" dirty="0"/>
              <a:t>Remove waste products from the body</a:t>
            </a:r>
          </a:p>
          <a:p>
            <a:pPr>
              <a:lnSpc>
                <a:spcPct val="90000"/>
              </a:lnSpc>
            </a:pPr>
            <a:r>
              <a:rPr lang="en-US" dirty="0"/>
              <a:t>Balance the body’s fluids</a:t>
            </a:r>
          </a:p>
          <a:p>
            <a:pPr>
              <a:lnSpc>
                <a:spcPct val="90000"/>
              </a:lnSpc>
            </a:pPr>
            <a:r>
              <a:rPr lang="en-US" dirty="0"/>
              <a:t>Regulate hormones</a:t>
            </a:r>
          </a:p>
          <a:p>
            <a:pPr>
              <a:lnSpc>
                <a:spcPct val="90000"/>
              </a:lnSpc>
            </a:pPr>
            <a:r>
              <a:rPr lang="en-US" dirty="0"/>
              <a:t>Help to keep blood pressure under control</a:t>
            </a:r>
          </a:p>
          <a:p>
            <a:pPr>
              <a:lnSpc>
                <a:spcPct val="90000"/>
              </a:lnSpc>
            </a:pPr>
            <a:r>
              <a:rPr lang="en-US" dirty="0"/>
              <a:t>Keep bones healthy</a:t>
            </a:r>
          </a:p>
          <a:p>
            <a:pPr>
              <a:lnSpc>
                <a:spcPct val="90000"/>
              </a:lnSpc>
            </a:pPr>
            <a:r>
              <a:rPr lang="en-US" dirty="0"/>
              <a:t>Help to make red blood cells</a:t>
            </a:r>
          </a:p>
          <a:p>
            <a:pPr>
              <a:lnSpc>
                <a:spcPct val="90000"/>
              </a:lnSpc>
            </a:pPr>
            <a:endParaRPr lang="en-US" dirty="0"/>
          </a:p>
        </p:txBody>
      </p:sp>
    </p:spTree>
    <p:extLst>
      <p:ext uri="{BB962C8B-B14F-4D97-AF65-F5344CB8AC3E}">
        <p14:creationId xmlns:p14="http://schemas.microsoft.com/office/powerpoint/2010/main" val="159178048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8" name="Rectangle 6"/>
          <p:cNvSpPr>
            <a:spLocks noGrp="1" noChangeArrowheads="1"/>
          </p:cNvSpPr>
          <p:nvPr>
            <p:ph type="title"/>
          </p:nvPr>
        </p:nvSpPr>
        <p:spPr/>
        <p:txBody>
          <a:bodyPr>
            <a:normAutofit fontScale="90000"/>
          </a:bodyPr>
          <a:lstStyle/>
          <a:p>
            <a:r>
              <a:rPr lang="en-US"/>
              <a:t>What Causes Chronic </a:t>
            </a:r>
            <a:br>
              <a:rPr lang="en-US"/>
            </a:br>
            <a:r>
              <a:rPr lang="en-US"/>
              <a:t>Kidney Disease?</a:t>
            </a:r>
          </a:p>
        </p:txBody>
      </p:sp>
      <p:sp>
        <p:nvSpPr>
          <p:cNvPr id="305159" name="Rectangle 7"/>
          <p:cNvSpPr>
            <a:spLocks noGrp="1" noChangeArrowheads="1"/>
          </p:cNvSpPr>
          <p:nvPr>
            <p:ph type="body" idx="1"/>
          </p:nvPr>
        </p:nvSpPr>
        <p:spPr/>
        <p:txBody>
          <a:bodyPr/>
          <a:lstStyle/>
          <a:p>
            <a:pPr marL="609600" indent="-609600"/>
            <a:r>
              <a:rPr lang="en-US" dirty="0"/>
              <a:t>Some common causes are:</a:t>
            </a:r>
          </a:p>
          <a:p>
            <a:pPr marL="990600" lvl="1" indent="-533400"/>
            <a:r>
              <a:rPr lang="en-US" dirty="0"/>
              <a:t>Diabetes</a:t>
            </a:r>
          </a:p>
          <a:p>
            <a:pPr marL="990600" lvl="1" indent="-533400"/>
            <a:r>
              <a:rPr lang="en-US" dirty="0"/>
              <a:t>High blood pressure</a:t>
            </a:r>
          </a:p>
          <a:p>
            <a:pPr marL="990600" lvl="1" indent="-533400"/>
            <a:r>
              <a:rPr lang="en-US" dirty="0"/>
              <a:t>Glomerulonephritis (GN)</a:t>
            </a:r>
          </a:p>
          <a:p>
            <a:pPr marL="990600" lvl="1" indent="-533400"/>
            <a:r>
              <a:rPr lang="en-US" dirty="0"/>
              <a:t>Polycystic kidney disease (PKD)</a:t>
            </a:r>
          </a:p>
          <a:p>
            <a:pPr marL="990600" lvl="1" indent="-533400"/>
            <a:r>
              <a:rPr lang="en-US" dirty="0"/>
              <a:t>Congenital disease</a:t>
            </a:r>
          </a:p>
          <a:p>
            <a:pPr marL="990600" lvl="1" indent="-533400"/>
            <a:r>
              <a:rPr lang="en-US" dirty="0"/>
              <a:t>Drugs and toxic chemicals </a:t>
            </a:r>
          </a:p>
          <a:p>
            <a:pPr marL="990600" lvl="1" indent="-533400"/>
            <a:r>
              <a:rPr lang="en-US" dirty="0"/>
              <a:t>Urinary tract infections</a:t>
            </a:r>
          </a:p>
          <a:p>
            <a:pPr marL="609600" indent="-609600"/>
            <a:endParaRPr lang="en-US" dirty="0"/>
          </a:p>
        </p:txBody>
      </p:sp>
    </p:spTree>
    <p:extLst>
      <p:ext uri="{BB962C8B-B14F-4D97-AF65-F5344CB8AC3E}">
        <p14:creationId xmlns:p14="http://schemas.microsoft.com/office/powerpoint/2010/main" val="154157304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r>
              <a:rPr lang="en-US"/>
              <a:t>Dialysis Care Team</a:t>
            </a:r>
          </a:p>
        </p:txBody>
      </p:sp>
      <p:sp>
        <p:nvSpPr>
          <p:cNvPr id="129027" name="Rectangle 3"/>
          <p:cNvSpPr>
            <a:spLocks noGrp="1" noChangeArrowheads="1"/>
          </p:cNvSpPr>
          <p:nvPr>
            <p:ph type="body" idx="1"/>
          </p:nvPr>
        </p:nvSpPr>
        <p:spPr/>
        <p:txBody>
          <a:bodyPr/>
          <a:lstStyle/>
          <a:p>
            <a:r>
              <a:rPr lang="en-US"/>
              <a:t>Patient</a:t>
            </a:r>
          </a:p>
          <a:p>
            <a:r>
              <a:rPr lang="en-US"/>
              <a:t>Nephrologist</a:t>
            </a:r>
          </a:p>
          <a:p>
            <a:r>
              <a:rPr lang="en-US"/>
              <a:t>Nurse</a:t>
            </a:r>
          </a:p>
          <a:p>
            <a:r>
              <a:rPr lang="en-US"/>
              <a:t>Technician</a:t>
            </a:r>
          </a:p>
          <a:p>
            <a:r>
              <a:rPr lang="en-US"/>
              <a:t>Dietitian</a:t>
            </a:r>
          </a:p>
          <a:p>
            <a:r>
              <a:rPr lang="en-US"/>
              <a:t>Social Worker </a:t>
            </a:r>
          </a:p>
        </p:txBody>
      </p:sp>
    </p:spTree>
    <p:extLst>
      <p:ext uri="{BB962C8B-B14F-4D97-AF65-F5344CB8AC3E}">
        <p14:creationId xmlns:p14="http://schemas.microsoft.com/office/powerpoint/2010/main" val="3683318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22" name="Picture 2" descr="stages ckd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066800"/>
            <a:ext cx="7924800" cy="4818062"/>
          </a:xfrm>
          <a:prstGeom prst="rect">
            <a:avLst/>
          </a:prstGeom>
          <a:noFill/>
          <a:extLst>
            <a:ext uri="{909E8E84-426E-40DD-AFC4-6F175D3DCCD1}">
              <a14:hiddenFill xmlns:a14="http://schemas.microsoft.com/office/drawing/2010/main">
                <a:solidFill>
                  <a:srgbClr val="FFFFFF"/>
                </a:solidFill>
              </a14:hiddenFill>
            </a:ext>
          </a:extLst>
        </p:spPr>
      </p:pic>
      <p:sp>
        <p:nvSpPr>
          <p:cNvPr id="337923" name="Rectangle 3"/>
          <p:cNvSpPr>
            <a:spLocks noGrp="1" noChangeArrowheads="1"/>
          </p:cNvSpPr>
          <p:nvPr>
            <p:ph type="title"/>
          </p:nvPr>
        </p:nvSpPr>
        <p:spPr/>
        <p:txBody>
          <a:bodyPr/>
          <a:lstStyle/>
          <a:p>
            <a:r>
              <a:rPr lang="en-US"/>
              <a:t>Stages of Kidney Disease</a:t>
            </a:r>
          </a:p>
        </p:txBody>
      </p:sp>
      <p:sp>
        <p:nvSpPr>
          <p:cNvPr id="2" name="TextBox 1"/>
          <p:cNvSpPr txBox="1"/>
          <p:nvPr/>
        </p:nvSpPr>
        <p:spPr>
          <a:xfrm>
            <a:off x="838200" y="6019800"/>
            <a:ext cx="7848600" cy="369332"/>
          </a:xfrm>
          <a:prstGeom prst="rect">
            <a:avLst/>
          </a:prstGeom>
          <a:noFill/>
        </p:spPr>
        <p:txBody>
          <a:bodyPr wrap="square" rtlCol="0">
            <a:spAutoFit/>
          </a:bodyPr>
          <a:lstStyle/>
          <a:p>
            <a:r>
              <a:rPr lang="en-US" dirty="0"/>
              <a:t>Early detection and treatment may help slow progression of kidney failure.</a:t>
            </a:r>
          </a:p>
        </p:txBody>
      </p:sp>
    </p:spTree>
    <p:extLst>
      <p:ext uri="{BB962C8B-B14F-4D97-AF65-F5344CB8AC3E}">
        <p14:creationId xmlns:p14="http://schemas.microsoft.com/office/powerpoint/2010/main" val="14863329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r>
              <a:rPr lang="en-US"/>
              <a:t>Types of Kidney Failure</a:t>
            </a:r>
          </a:p>
        </p:txBody>
      </p:sp>
      <p:sp>
        <p:nvSpPr>
          <p:cNvPr id="114691" name="Rectangle 3"/>
          <p:cNvSpPr>
            <a:spLocks noGrp="1" noChangeArrowheads="1"/>
          </p:cNvSpPr>
          <p:nvPr>
            <p:ph type="body" idx="1"/>
          </p:nvPr>
        </p:nvSpPr>
        <p:spPr/>
        <p:txBody>
          <a:bodyPr/>
          <a:lstStyle/>
          <a:p>
            <a:r>
              <a:rPr lang="en-US" dirty="0"/>
              <a:t>Acute Renal Failure</a:t>
            </a:r>
          </a:p>
          <a:p>
            <a:pPr lvl="1"/>
            <a:r>
              <a:rPr lang="en-US" dirty="0"/>
              <a:t>Usually sudden onset</a:t>
            </a:r>
          </a:p>
          <a:p>
            <a:pPr lvl="1"/>
            <a:r>
              <a:rPr lang="en-US" dirty="0"/>
              <a:t>Kidneys likely to recover function </a:t>
            </a:r>
          </a:p>
          <a:p>
            <a:r>
              <a:rPr lang="en-US" dirty="0"/>
              <a:t>Chronic Renal Failure</a:t>
            </a:r>
          </a:p>
          <a:p>
            <a:pPr lvl="1"/>
            <a:r>
              <a:rPr lang="en-US" dirty="0"/>
              <a:t>End-Stage Renal Disease requires treatment by dialysis or transplantation</a:t>
            </a:r>
          </a:p>
          <a:p>
            <a:pPr lvl="1"/>
            <a:r>
              <a:rPr lang="en-US" dirty="0"/>
              <a:t>Kidneys unlikely to recover function</a:t>
            </a:r>
          </a:p>
          <a:p>
            <a:pPr lvl="1"/>
            <a:endParaRPr lang="en-US" dirty="0"/>
          </a:p>
        </p:txBody>
      </p:sp>
    </p:spTree>
    <p:extLst>
      <p:ext uri="{BB962C8B-B14F-4D97-AF65-F5344CB8AC3E}">
        <p14:creationId xmlns:p14="http://schemas.microsoft.com/office/powerpoint/2010/main" val="388559508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8.9|12.6|18.7"/>
</p:tagLst>
</file>

<file path=ppt/theme/theme1.xml><?xml version="1.0" encoding="utf-8"?>
<a:theme xmlns:a="http://schemas.openxmlformats.org/drawingml/2006/main" name="slide-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slide-template</Template>
  <TotalTime>4419</TotalTime>
  <Words>1498</Words>
  <Application>Microsoft Office PowerPoint</Application>
  <PresentationFormat>On-screen Show (4:3)</PresentationFormat>
  <Paragraphs>263</Paragraphs>
  <Slides>28</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Times New Roman</vt:lpstr>
      <vt:lpstr>slide-template</vt:lpstr>
      <vt:lpstr>Care of the Patient with End-Stage Renal Disease</vt:lpstr>
      <vt:lpstr>Objectives</vt:lpstr>
      <vt:lpstr>ESRD in the United States</vt:lpstr>
      <vt:lpstr>How Do Kidneys Work?</vt:lpstr>
      <vt:lpstr>How Do Kidneys Keep you Healthy?</vt:lpstr>
      <vt:lpstr>What Causes Chronic  Kidney Disease?</vt:lpstr>
      <vt:lpstr>Dialysis Care Team</vt:lpstr>
      <vt:lpstr>Stages of Kidney Disease</vt:lpstr>
      <vt:lpstr>Types of Kidney Failure</vt:lpstr>
      <vt:lpstr>Treatment Options</vt:lpstr>
      <vt:lpstr>Hemodialysis vs Peritoneal Dialysis</vt:lpstr>
      <vt:lpstr>Hemodialysis (HD)</vt:lpstr>
      <vt:lpstr>Peritoneal Dialysis (PD)</vt:lpstr>
      <vt:lpstr>Transplantation</vt:lpstr>
      <vt:lpstr>The Hemodialysis Prescription</vt:lpstr>
      <vt:lpstr>There Is More To Caring For The Patient Than Just Dialysis</vt:lpstr>
      <vt:lpstr>Vascular Access for Hemodialysis</vt:lpstr>
      <vt:lpstr>Arteriovenous Fistula</vt:lpstr>
      <vt:lpstr>Arteriovenous Graft-Loop</vt:lpstr>
      <vt:lpstr>Central Venous Catheter</vt:lpstr>
      <vt:lpstr>Vein Preservation</vt:lpstr>
      <vt:lpstr>Access Preservation</vt:lpstr>
      <vt:lpstr>Clinical Assessment</vt:lpstr>
      <vt:lpstr>Basic Laboratory Values</vt:lpstr>
      <vt:lpstr>Common Medications</vt:lpstr>
      <vt:lpstr>Diet and Fluid Restrictions</vt:lpstr>
      <vt:lpstr>Foods Very High In Potassium</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binag</dc:creator>
  <cp:lastModifiedBy>Kiley Thornton</cp:lastModifiedBy>
  <cp:revision>144</cp:revision>
  <cp:lastPrinted>2013-01-16T14:07:40Z</cp:lastPrinted>
  <dcterms:created xsi:type="dcterms:W3CDTF">2013-01-09T20:54:39Z</dcterms:created>
  <dcterms:modified xsi:type="dcterms:W3CDTF">2017-10-27T15:34:13Z</dcterms:modified>
</cp:coreProperties>
</file>